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4"/>
  </p:notesMasterIdLst>
  <p:sldIdLst>
    <p:sldId id="311" r:id="rId2"/>
    <p:sldId id="276" r:id="rId3"/>
    <p:sldId id="322" r:id="rId4"/>
    <p:sldId id="280" r:id="rId5"/>
    <p:sldId id="316" r:id="rId6"/>
    <p:sldId id="317" r:id="rId7"/>
    <p:sldId id="323" r:id="rId8"/>
    <p:sldId id="281" r:id="rId9"/>
    <p:sldId id="282" r:id="rId10"/>
    <p:sldId id="257" r:id="rId11"/>
    <p:sldId id="283" r:id="rId12"/>
    <p:sldId id="284" r:id="rId13"/>
    <p:sldId id="324" r:id="rId14"/>
    <p:sldId id="285" r:id="rId15"/>
    <p:sldId id="325" r:id="rId16"/>
    <p:sldId id="296" r:id="rId17"/>
    <p:sldId id="321" r:id="rId18"/>
    <p:sldId id="287" r:id="rId19"/>
    <p:sldId id="288" r:id="rId20"/>
    <p:sldId id="289" r:id="rId21"/>
    <p:sldId id="290" r:id="rId22"/>
    <p:sldId id="308" r:id="rId23"/>
    <p:sldId id="327" r:id="rId24"/>
    <p:sldId id="260" r:id="rId25"/>
    <p:sldId id="291" r:id="rId26"/>
    <p:sldId id="292" r:id="rId27"/>
    <p:sldId id="293" r:id="rId28"/>
    <p:sldId id="294" r:id="rId29"/>
    <p:sldId id="328" r:id="rId30"/>
    <p:sldId id="295" r:id="rId31"/>
    <p:sldId id="259" r:id="rId32"/>
    <p:sldId id="258" r:id="rId33"/>
    <p:sldId id="297" r:id="rId34"/>
    <p:sldId id="298" r:id="rId35"/>
    <p:sldId id="315" r:id="rId36"/>
    <p:sldId id="318" r:id="rId37"/>
    <p:sldId id="319" r:id="rId38"/>
    <p:sldId id="299" r:id="rId39"/>
    <p:sldId id="326" r:id="rId40"/>
    <p:sldId id="320" r:id="rId41"/>
    <p:sldId id="300" r:id="rId42"/>
    <p:sldId id="301" r:id="rId43"/>
    <p:sldId id="302" r:id="rId44"/>
    <p:sldId id="303" r:id="rId45"/>
    <p:sldId id="312" r:id="rId46"/>
    <p:sldId id="313" r:id="rId47"/>
    <p:sldId id="304" r:id="rId48"/>
    <p:sldId id="314" r:id="rId49"/>
    <p:sldId id="305" r:id="rId50"/>
    <p:sldId id="306" r:id="rId51"/>
    <p:sldId id="307" r:id="rId52"/>
    <p:sldId id="309" r:id="rId5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5" autoAdjust="0"/>
    <p:restoredTop sz="81747" autoAdjust="0"/>
  </p:normalViewPr>
  <p:slideViewPr>
    <p:cSldViewPr snapToGrid="0">
      <p:cViewPr varScale="1">
        <p:scale>
          <a:sx n="135" d="100"/>
          <a:sy n="135" d="100"/>
        </p:scale>
        <p:origin x="97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D1912-E9D8-483F-A118-E6EB9427116D}" type="datetimeFigureOut">
              <a:rPr lang="en-US" smtClean="0"/>
              <a:t>26-Oct-23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5D195-9B92-47EB-9D87-F66AEC35A197}" type="slidenum">
              <a:rPr lang="en-US" smtClean="0"/>
              <a:t>‹#›</a:t>
            </a:fld>
            <a:endParaRPr lang="en-US"/>
          </a:p>
        </p:txBody>
      </p:sp>
    </p:spTree>
    <p:extLst>
      <p:ext uri="{BB962C8B-B14F-4D97-AF65-F5344CB8AC3E}">
        <p14:creationId xmlns:p14="http://schemas.microsoft.com/office/powerpoint/2010/main" val="92511776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5D195-9B92-47EB-9D87-F66AEC35A197}" type="slidenum">
              <a:rPr lang="en-US" smtClean="0"/>
              <a:t>4</a:t>
            </a:fld>
            <a:endParaRPr lang="en-US"/>
          </a:p>
        </p:txBody>
      </p:sp>
    </p:spTree>
    <p:extLst>
      <p:ext uri="{BB962C8B-B14F-4D97-AF65-F5344CB8AC3E}">
        <p14:creationId xmlns:p14="http://schemas.microsoft.com/office/powerpoint/2010/main" val="245387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310c981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310c981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310c9812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310c9812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310c981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310c981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310c9812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310c9812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6310c9812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6310c9812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310c9812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310c9812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310c9812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310c9812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310c9812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310c9812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5590f610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5590f610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656de2d12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656de2d12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5D195-9B92-47EB-9D87-F66AEC35A197}" type="slidenum">
              <a:rPr lang="en-US" smtClean="0"/>
              <a:t>5</a:t>
            </a:fld>
            <a:endParaRPr lang="en-US"/>
          </a:p>
        </p:txBody>
      </p:sp>
    </p:spTree>
    <p:extLst>
      <p:ext uri="{BB962C8B-B14F-4D97-AF65-F5344CB8AC3E}">
        <p14:creationId xmlns:p14="http://schemas.microsoft.com/office/powerpoint/2010/main" val="2446368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310c9812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310c9812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5D195-9B92-47EB-9D87-F66AEC35A197}" type="slidenum">
              <a:rPr lang="en-US" smtClean="0"/>
              <a:t>36</a:t>
            </a:fld>
            <a:endParaRPr lang="en-US"/>
          </a:p>
        </p:txBody>
      </p:sp>
    </p:spTree>
    <p:extLst>
      <p:ext uri="{BB962C8B-B14F-4D97-AF65-F5344CB8AC3E}">
        <p14:creationId xmlns:p14="http://schemas.microsoft.com/office/powerpoint/2010/main" val="857639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6310c9812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6310c9812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310c9812a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310c9812a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310c9812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6310c9812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6310c9812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6310c9812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310c9812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310c9812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56b97841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656b97841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656b97841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656b97841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656de2d12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656de2d1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1b66be1bc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1b66be1bc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56de2d1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56de2d1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1b66be1bc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1b66be1bc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1b66be1bc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61b66be1bc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1b66be1bc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1b66be1bc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1b66be1bc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61b66be1bc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656de2d12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656de2d12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85D195-9B92-47EB-9D87-F66AEC35A197}" type="slidenum">
              <a:rPr lang="en-US" smtClean="0"/>
              <a:t>17</a:t>
            </a:fld>
            <a:endParaRPr lang="en-US"/>
          </a:p>
        </p:txBody>
      </p:sp>
    </p:spTree>
    <p:extLst>
      <p:ext uri="{BB962C8B-B14F-4D97-AF65-F5344CB8AC3E}">
        <p14:creationId xmlns:p14="http://schemas.microsoft.com/office/powerpoint/2010/main" val="556476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p:nvSpPr>
        <p:spPr>
          <a:xfrm>
            <a:off x="2" y="0"/>
            <a:ext cx="9143999" cy="5143500"/>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dirty="0">
              <a:solidFill>
                <a:schemeClr val="tx1">
                  <a:lumMod val="60000"/>
                  <a:lumOff val="40000"/>
                </a:schemeClr>
              </a:solidFill>
            </a:endParaRPr>
          </a:p>
        </p:txBody>
      </p:sp>
      <p:sp>
        <p:nvSpPr>
          <p:cNvPr id="2" name="Title 1"/>
          <p:cNvSpPr>
            <a:spLocks noGrp="1"/>
          </p:cNvSpPr>
          <p:nvPr>
            <p:ph type="ctrTitle"/>
          </p:nvPr>
        </p:nvSpPr>
        <p:spPr>
          <a:xfrm>
            <a:off x="830730" y="1914800"/>
            <a:ext cx="4659595" cy="2536371"/>
          </a:xfrm>
          <a:prstGeom prst="rect">
            <a:avLst/>
          </a:prstGeom>
        </p:spPr>
        <p:txBody>
          <a:bodyPr anchor="t" anchorCtr="0">
            <a:noAutofit/>
          </a:bodyPr>
          <a:lstStyle>
            <a:lvl1pPr algn="l">
              <a:defRPr sz="4050">
                <a:solidFill>
                  <a:schemeClr val="bg1"/>
                </a:solidFill>
              </a:defRPr>
            </a:lvl1pPr>
          </a:lstStyle>
          <a:p>
            <a:r>
              <a:rPr lang="en-US" noProof="0"/>
              <a:t>Click to edit Master title style</a:t>
            </a:r>
            <a:endParaRPr lang="en-GB" noProof="0"/>
          </a:p>
        </p:txBody>
      </p:sp>
      <p:pic>
        <p:nvPicPr>
          <p:cNvPr id="4" name="Kuva 3" descr="Tampere University.">
            <a:extLst>
              <a:ext uri="{FF2B5EF4-FFF2-40B4-BE49-F238E27FC236}">
                <a16:creationId xmlns:a16="http://schemas.microsoft.com/office/drawing/2014/main" id="{F4B581D9-6573-401D-B01B-EC70ACF75D2F}"/>
              </a:ext>
            </a:extLst>
          </p:cNvPr>
          <p:cNvPicPr>
            <a:picLocks noChangeAspect="1"/>
          </p:cNvPicPr>
          <p:nvPr/>
        </p:nvPicPr>
        <p:blipFill>
          <a:blip r:embed="rId2"/>
          <a:stretch>
            <a:fillRect/>
          </a:stretch>
        </p:blipFill>
        <p:spPr>
          <a:xfrm>
            <a:off x="675000" y="810000"/>
            <a:ext cx="2790958" cy="675000"/>
          </a:xfrm>
          <a:prstGeom prst="rect">
            <a:avLst/>
          </a:prstGeom>
        </p:spPr>
      </p:pic>
    </p:spTree>
    <p:extLst>
      <p:ext uri="{BB962C8B-B14F-4D97-AF65-F5344CB8AC3E}">
        <p14:creationId xmlns:p14="http://schemas.microsoft.com/office/powerpoint/2010/main" val="4278917478"/>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85801"/>
            <a:ext cx="7988860" cy="482204"/>
          </a:xfrm>
          <a:prstGeom prst="rect">
            <a:avLst/>
          </a:prstGeom>
        </p:spPr>
        <p:txBody>
          <a:bodyPr anchor="t" anchorCtr="0"/>
          <a:lstStyle/>
          <a:p>
            <a:r>
              <a:rPr lang="en-US" noProof="0"/>
              <a:t>Click to edit Master title style</a:t>
            </a:r>
            <a:endParaRPr lang="en-GB" noProof="0"/>
          </a:p>
        </p:txBody>
      </p:sp>
      <p:sp>
        <p:nvSpPr>
          <p:cNvPr id="7" name="Date Placeholder 3">
            <a:extLst>
              <a:ext uri="{FF2B5EF4-FFF2-40B4-BE49-F238E27FC236}">
                <a16:creationId xmlns:a16="http://schemas.microsoft.com/office/drawing/2014/main" id="{17B513FB-A89D-4CD9-816A-A2426574FCB0}"/>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4CC2E766-3471-4AF3-A7F7-1942119AF94F}" type="datetime1">
              <a:rPr lang="en-US" smtClean="0"/>
              <a:t>26-Oct-23</a:t>
            </a:fld>
            <a:endParaRPr lang="en-US"/>
          </a:p>
        </p:txBody>
      </p:sp>
      <p:sp>
        <p:nvSpPr>
          <p:cNvPr id="10" name="Slide Number Placeholder 5">
            <a:extLst>
              <a:ext uri="{FF2B5EF4-FFF2-40B4-BE49-F238E27FC236}">
                <a16:creationId xmlns:a16="http://schemas.microsoft.com/office/drawing/2014/main" id="{D7FC877C-D72B-4FA2-A4D8-10EC144C44B6}"/>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6" name="Footer Placeholder 10">
            <a:extLst>
              <a:ext uri="{FF2B5EF4-FFF2-40B4-BE49-F238E27FC236}">
                <a16:creationId xmlns:a16="http://schemas.microsoft.com/office/drawing/2014/main" id="{BA96801F-E137-4B25-94D7-4851FADECBA6}"/>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2495015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 purpl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F54673-9ACE-45BB-89AE-4DF9D12000EF}"/>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2" y="685801"/>
            <a:ext cx="7982513" cy="482204"/>
          </a:xfrm>
          <a:prstGeom prst="rect">
            <a:avLst/>
          </a:prstGeom>
        </p:spPr>
        <p:txBody>
          <a:bodyPr anchor="t" anchorCtr="0"/>
          <a:lstStyle>
            <a:lvl1pPr>
              <a:defRPr>
                <a:solidFill>
                  <a:schemeClr val="bg1"/>
                </a:solidFill>
              </a:defRPr>
            </a:lvl1pPr>
          </a:lstStyle>
          <a:p>
            <a:r>
              <a:rPr lang="en-US" noProof="0"/>
              <a:t>Click to edit Master title style</a:t>
            </a:r>
            <a:endParaRPr lang="en-GB" noProof="0"/>
          </a:p>
        </p:txBody>
      </p:sp>
      <p:sp>
        <p:nvSpPr>
          <p:cNvPr id="10" name="Footer Placeholder 4">
            <a:extLst>
              <a:ext uri="{FF2B5EF4-FFF2-40B4-BE49-F238E27FC236}">
                <a16:creationId xmlns:a16="http://schemas.microsoft.com/office/drawing/2014/main" id="{10BA03E9-7771-435A-ACF2-791A64625196}"/>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1" name="Date Placeholder 3">
            <a:extLst>
              <a:ext uri="{FF2B5EF4-FFF2-40B4-BE49-F238E27FC236}">
                <a16:creationId xmlns:a16="http://schemas.microsoft.com/office/drawing/2014/main" id="{DA061E97-8041-4B8C-84EB-4224E0AC85E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42EE8BB4-5562-48EE-8995-FB640D2518AA}" type="datetime1">
              <a:rPr lang="en-US" smtClean="0"/>
              <a:t>26-Oct-23</a:t>
            </a:fld>
            <a:endParaRPr lang="en-US"/>
          </a:p>
        </p:txBody>
      </p:sp>
      <p:sp>
        <p:nvSpPr>
          <p:cNvPr id="12" name="Slide Number Placeholder 5">
            <a:extLst>
              <a:ext uri="{FF2B5EF4-FFF2-40B4-BE49-F238E27FC236}">
                <a16:creationId xmlns:a16="http://schemas.microsoft.com/office/drawing/2014/main" id="{3E88A044-4865-4080-A1DB-4D812EAA9AE7}"/>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746356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 white">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91F2527F-684A-4121-9363-8807B0AFD189}"/>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03390998-67D6-4753-9A3B-3EF0BB7766DD}" type="datetime1">
              <a:rPr lang="en-US" smtClean="0"/>
              <a:t>26-Oct-23</a:t>
            </a:fld>
            <a:endParaRPr lang="en-US"/>
          </a:p>
        </p:txBody>
      </p:sp>
      <p:sp>
        <p:nvSpPr>
          <p:cNvPr id="10" name="Slide Number Placeholder 5">
            <a:extLst>
              <a:ext uri="{FF2B5EF4-FFF2-40B4-BE49-F238E27FC236}">
                <a16:creationId xmlns:a16="http://schemas.microsoft.com/office/drawing/2014/main" id="{2306364A-3632-4E1B-8113-A8981F3C5267}"/>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5" name="Footer Placeholder 10">
            <a:extLst>
              <a:ext uri="{FF2B5EF4-FFF2-40B4-BE49-F238E27FC236}">
                <a16:creationId xmlns:a16="http://schemas.microsoft.com/office/drawing/2014/main" id="{DFF5CBD4-0D40-46CB-83FF-1C58DD787062}"/>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3202822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 purpl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6A4069F-7B77-435A-A9D6-CD64E24346C4}"/>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13" name="Footer Placeholder 4">
            <a:extLst>
              <a:ext uri="{FF2B5EF4-FFF2-40B4-BE49-F238E27FC236}">
                <a16:creationId xmlns:a16="http://schemas.microsoft.com/office/drawing/2014/main" id="{5737735C-1BFC-5948-A4B6-6B9D9DF1DAD9}"/>
              </a:ext>
            </a:extLst>
          </p:cNvPr>
          <p:cNvSpPr txBox="1">
            <a:spLocks/>
          </p:cNvSpPr>
          <p:nvPr/>
        </p:nvSpPr>
        <p:spPr>
          <a:xfrm>
            <a:off x="322937" y="4879975"/>
            <a:ext cx="5084669" cy="188960"/>
          </a:xfrm>
          <a:prstGeom prst="rect">
            <a:avLst/>
          </a:prstGeom>
        </p:spPr>
        <p:txBody>
          <a:bodyPr vert="horz" lIns="68580" tIns="34290" rIns="68580" bIns="34290" rtlCol="0" anchor="b" anchorCtr="0"/>
          <a:lstStyle>
            <a:defPPr>
              <a:defRPr lang="fi-FI"/>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i-FI" sz="750" dirty="0"/>
          </a:p>
        </p:txBody>
      </p:sp>
      <p:sp>
        <p:nvSpPr>
          <p:cNvPr id="15" name="Footer Placeholder 4">
            <a:extLst>
              <a:ext uri="{FF2B5EF4-FFF2-40B4-BE49-F238E27FC236}">
                <a16:creationId xmlns:a16="http://schemas.microsoft.com/office/drawing/2014/main" id="{686E1A08-E0B6-4CF0-9B54-F868C9DFE6B8}"/>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6" name="Date Placeholder 3">
            <a:extLst>
              <a:ext uri="{FF2B5EF4-FFF2-40B4-BE49-F238E27FC236}">
                <a16:creationId xmlns:a16="http://schemas.microsoft.com/office/drawing/2014/main" id="{8C7C9B07-1287-4DA9-8EE6-AAC6DE81665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D596F1F3-2403-4C77-8810-46914AF47356}" type="datetime1">
              <a:rPr lang="en-US" smtClean="0"/>
              <a:t>26-Oct-23</a:t>
            </a:fld>
            <a:endParaRPr lang="en-US"/>
          </a:p>
        </p:txBody>
      </p:sp>
      <p:sp>
        <p:nvSpPr>
          <p:cNvPr id="17" name="Slide Number Placeholder 5">
            <a:extLst>
              <a:ext uri="{FF2B5EF4-FFF2-40B4-BE49-F238E27FC236}">
                <a16:creationId xmlns:a16="http://schemas.microsoft.com/office/drawing/2014/main" id="{8697E018-CB7F-48B9-B44F-8C4B55AF6C5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294090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99A30-D9CF-F04F-AD6E-EFD6A331FF13}"/>
              </a:ext>
              <a:ext uri="{C183D7F6-B498-43B3-948B-1728B52AA6E4}">
                <adec:decorative xmlns:adec="http://schemas.microsoft.com/office/drawing/2017/decorative" val="1"/>
              </a:ext>
            </a:extLst>
          </p:cNvPr>
          <p:cNvSpPr/>
          <p:nvPr/>
        </p:nvSpPr>
        <p:spPr>
          <a:xfrm>
            <a:off x="208484" y="477316"/>
            <a:ext cx="8935517" cy="466618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8" name="Date Placeholder 3">
            <a:extLst>
              <a:ext uri="{FF2B5EF4-FFF2-40B4-BE49-F238E27FC236}">
                <a16:creationId xmlns:a16="http://schemas.microsoft.com/office/drawing/2014/main" id="{DA31E617-3DD2-45F9-87A9-28710F458B8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1511E914-C5B2-42FA-ADC7-B13796E14EDF}" type="datetime1">
              <a:rPr lang="en-US" smtClean="0"/>
              <a:t>26-Oct-23</a:t>
            </a:fld>
            <a:endParaRPr lang="en-US"/>
          </a:p>
        </p:txBody>
      </p:sp>
      <p:sp>
        <p:nvSpPr>
          <p:cNvPr id="10" name="Slide Number Placeholder 5">
            <a:extLst>
              <a:ext uri="{FF2B5EF4-FFF2-40B4-BE49-F238E27FC236}">
                <a16:creationId xmlns:a16="http://schemas.microsoft.com/office/drawing/2014/main" id="{823AE687-7288-4989-808B-BBFE1801B646}"/>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6" name="Footer Placeholder 10">
            <a:extLst>
              <a:ext uri="{FF2B5EF4-FFF2-40B4-BE49-F238E27FC236}">
                <a16:creationId xmlns:a16="http://schemas.microsoft.com/office/drawing/2014/main" id="{C9304CA3-67E1-4FC8-9377-97D39A86970A}"/>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378364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81038"/>
            <a:ext cx="2949178" cy="862013"/>
          </a:xfrm>
          <a:prstGeom prst="rect">
            <a:avLst/>
          </a:prstGeom>
        </p:spPr>
        <p:txBody>
          <a:bodyPr anchor="b">
            <a:noAutofit/>
          </a:bodyPr>
          <a:lstStyle>
            <a:lvl1pPr>
              <a:defRPr sz="3000"/>
            </a:lvl1pPr>
          </a:lstStyle>
          <a:p>
            <a:r>
              <a:rPr lang="en-US" noProof="0"/>
              <a:t>Click to edit Master title style</a:t>
            </a:r>
            <a:endParaRPr lang="en-GB" noProof="0"/>
          </a:p>
        </p:txBody>
      </p:sp>
      <p:sp>
        <p:nvSpPr>
          <p:cNvPr id="3" name="Content Placeholder 2"/>
          <p:cNvSpPr>
            <a:spLocks noGrp="1"/>
          </p:cNvSpPr>
          <p:nvPr>
            <p:ph idx="1"/>
          </p:nvPr>
        </p:nvSpPr>
        <p:spPr>
          <a:xfrm>
            <a:off x="3407224" y="681037"/>
            <a:ext cx="5319675" cy="3720704"/>
          </a:xfrm>
        </p:spPr>
        <p:txBody>
          <a:bodyPr>
            <a:noAutofit/>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Text Placeholder 3"/>
          <p:cNvSpPr>
            <a:spLocks noGrp="1"/>
          </p:cNvSpPr>
          <p:nvPr>
            <p:ph type="body" sz="half" idx="2"/>
          </p:nvPr>
        </p:nvSpPr>
        <p:spPr>
          <a:xfrm>
            <a:off x="307800" y="1629461"/>
            <a:ext cx="2949178" cy="2772281"/>
          </a:xfrm>
        </p:spPr>
        <p:txBody>
          <a:bodyPr>
            <a:noAutofit/>
          </a:bodyPr>
          <a:lstStyle>
            <a:lvl1pPr marL="0" indent="0">
              <a:buNone/>
              <a:defRPr sz="18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noProof="0"/>
              <a:t>Click to edit Master text styles</a:t>
            </a:r>
          </a:p>
        </p:txBody>
      </p:sp>
      <p:sp>
        <p:nvSpPr>
          <p:cNvPr id="12" name="Date Placeholder 3">
            <a:extLst>
              <a:ext uri="{FF2B5EF4-FFF2-40B4-BE49-F238E27FC236}">
                <a16:creationId xmlns:a16="http://schemas.microsoft.com/office/drawing/2014/main" id="{A9A114AA-0FC1-4BDA-A87A-450D91C74DBE}"/>
              </a:ext>
            </a:extLst>
          </p:cNvPr>
          <p:cNvSpPr>
            <a:spLocks noGrp="1"/>
          </p:cNvSpPr>
          <p:nvPr>
            <p:ph type="dt" sz="half" idx="10"/>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3F1EEBE9-E0E9-4F79-A9AA-74054851B4C2}" type="datetime1">
              <a:rPr lang="en-US" smtClean="0"/>
              <a:t>26-Oct-23</a:t>
            </a:fld>
            <a:endParaRPr lang="en-US"/>
          </a:p>
        </p:txBody>
      </p:sp>
      <p:sp>
        <p:nvSpPr>
          <p:cNvPr id="13" name="Slide Number Placeholder 5">
            <a:extLst>
              <a:ext uri="{FF2B5EF4-FFF2-40B4-BE49-F238E27FC236}">
                <a16:creationId xmlns:a16="http://schemas.microsoft.com/office/drawing/2014/main" id="{F8A440A0-2DFA-4694-8E9A-F37821D642C2}"/>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8" name="Footer Placeholder 10">
            <a:extLst>
              <a:ext uri="{FF2B5EF4-FFF2-40B4-BE49-F238E27FC236}">
                <a16:creationId xmlns:a16="http://schemas.microsoft.com/office/drawing/2014/main" id="{B3199E04-FCC9-48F1-9FFB-2F71AFADEA9A}"/>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4210713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 purple">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FB501874-212D-43E0-A21F-C912819BDEE9}"/>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hasCustomPrompt="1"/>
          </p:nvPr>
        </p:nvSpPr>
        <p:spPr>
          <a:xfrm>
            <a:off x="307800" y="681038"/>
            <a:ext cx="2949178" cy="862013"/>
          </a:xfrm>
          <a:prstGeom prst="rect">
            <a:avLst/>
          </a:prstGeom>
        </p:spPr>
        <p:txBody>
          <a:bodyPr anchor="b">
            <a:noAutofit/>
          </a:bodyPr>
          <a:lstStyle>
            <a:lvl1pPr>
              <a:defRPr sz="3000">
                <a:solidFill>
                  <a:schemeClr val="bg1"/>
                </a:solidFill>
              </a:defRPr>
            </a:lvl1pPr>
          </a:lstStyle>
          <a:p>
            <a:r>
              <a:rPr lang="en-GB" noProof="0"/>
              <a:t>Muokkaa ots. peruasdasdasdasdstyyl. napsautt.</a:t>
            </a:r>
          </a:p>
        </p:txBody>
      </p:sp>
      <p:sp>
        <p:nvSpPr>
          <p:cNvPr id="3" name="Content Placeholder 2"/>
          <p:cNvSpPr>
            <a:spLocks noGrp="1"/>
          </p:cNvSpPr>
          <p:nvPr>
            <p:ph idx="1"/>
          </p:nvPr>
        </p:nvSpPr>
        <p:spPr>
          <a:xfrm>
            <a:off x="3413573" y="681037"/>
            <a:ext cx="5313325" cy="3720704"/>
          </a:xfrm>
        </p:spPr>
        <p:txBody>
          <a:bodyPr>
            <a:noAutofit/>
          </a:bodyPr>
          <a:lstStyle>
            <a:lvl1pPr>
              <a:defRPr sz="2400">
                <a:solidFill>
                  <a:schemeClr val="bg1"/>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Text Placeholder 3"/>
          <p:cNvSpPr>
            <a:spLocks noGrp="1"/>
          </p:cNvSpPr>
          <p:nvPr>
            <p:ph type="body" sz="half" idx="2"/>
          </p:nvPr>
        </p:nvSpPr>
        <p:spPr>
          <a:xfrm>
            <a:off x="307800" y="1629461"/>
            <a:ext cx="2949178" cy="2772281"/>
          </a:xfrm>
        </p:spPr>
        <p:txBody>
          <a:bodyPr>
            <a:noAutofit/>
          </a:bodyPr>
          <a:lstStyle>
            <a:lvl1pPr marL="0" indent="0">
              <a:buNone/>
              <a:defRPr sz="1800">
                <a:solidFill>
                  <a:schemeClr val="bg1"/>
                </a:solidFill>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noProof="0"/>
              <a:t>Click to edit Master text styles</a:t>
            </a:r>
          </a:p>
        </p:txBody>
      </p:sp>
      <p:sp>
        <p:nvSpPr>
          <p:cNvPr id="12" name="Footer Placeholder 4">
            <a:extLst>
              <a:ext uri="{FF2B5EF4-FFF2-40B4-BE49-F238E27FC236}">
                <a16:creationId xmlns:a16="http://schemas.microsoft.com/office/drawing/2014/main" id="{4B0FB749-BBFE-438A-B34D-304382F9D7F3}"/>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3" name="Date Placeholder 3">
            <a:extLst>
              <a:ext uri="{FF2B5EF4-FFF2-40B4-BE49-F238E27FC236}">
                <a16:creationId xmlns:a16="http://schemas.microsoft.com/office/drawing/2014/main" id="{7D16047A-E530-4F76-BE04-5DB0A3040E2D}"/>
              </a:ext>
            </a:extLst>
          </p:cNvPr>
          <p:cNvSpPr>
            <a:spLocks noGrp="1"/>
          </p:cNvSpPr>
          <p:nvPr>
            <p:ph type="dt" sz="half" idx="1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E85334A8-A3C7-461C-BD9E-3DCF378F4C87}" type="datetime1">
              <a:rPr lang="en-US" smtClean="0"/>
              <a:t>26-Oct-23</a:t>
            </a:fld>
            <a:endParaRPr lang="en-US"/>
          </a:p>
        </p:txBody>
      </p:sp>
      <p:sp>
        <p:nvSpPr>
          <p:cNvPr id="14" name="Slide Number Placeholder 5">
            <a:extLst>
              <a:ext uri="{FF2B5EF4-FFF2-40B4-BE49-F238E27FC236}">
                <a16:creationId xmlns:a16="http://schemas.microsoft.com/office/drawing/2014/main" id="{07B2D6AA-88A2-4EE8-91D4-604C9EE5432D}"/>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1507216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74829"/>
            <a:ext cx="7886700" cy="495077"/>
          </a:xfrm>
          <a:prstGeom prst="rect">
            <a:avLst/>
          </a:prstGeom>
        </p:spPr>
        <p:txBody>
          <a:bodyPr/>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307800" y="1280472"/>
            <a:ext cx="7886700" cy="3263504"/>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Date Placeholder 3">
            <a:extLst>
              <a:ext uri="{FF2B5EF4-FFF2-40B4-BE49-F238E27FC236}">
                <a16:creationId xmlns:a16="http://schemas.microsoft.com/office/drawing/2014/main" id="{9A817179-6464-4F21-9B03-3D32D962BE2F}"/>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CAA2D2BB-8494-44B8-BF70-1F5D3AA9EC40}" type="datetime1">
              <a:rPr lang="en-US" smtClean="0"/>
              <a:t>26-Oct-23</a:t>
            </a:fld>
            <a:endParaRPr lang="en-US"/>
          </a:p>
        </p:txBody>
      </p:sp>
      <p:sp>
        <p:nvSpPr>
          <p:cNvPr id="12" name="Slide Number Placeholder 5">
            <a:extLst>
              <a:ext uri="{FF2B5EF4-FFF2-40B4-BE49-F238E27FC236}">
                <a16:creationId xmlns:a16="http://schemas.microsoft.com/office/drawing/2014/main" id="{C353961E-5198-4EC6-84CF-7D796EA3DAFA}"/>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7" name="Footer Placeholder 10">
            <a:extLst>
              <a:ext uri="{FF2B5EF4-FFF2-40B4-BE49-F238E27FC236}">
                <a16:creationId xmlns:a16="http://schemas.microsoft.com/office/drawing/2014/main" id="{0F202A3E-9DD7-4C20-B920-B130C51F616A}"/>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1445147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0A482-DF25-4AC1-93FF-A21A43ED80E6}"/>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0" y="674829"/>
            <a:ext cx="7886700" cy="495077"/>
          </a:xfrm>
          <a:prstGeom prst="rect">
            <a:avLst/>
          </a:prstGeom>
        </p:spPr>
        <p:txBody>
          <a:bodyPr/>
          <a:lstStyle>
            <a:lvl1pPr>
              <a:defRPr>
                <a:solidFill>
                  <a:schemeClr val="bg1"/>
                </a:solidFill>
              </a:defRPr>
            </a:lvl1pPr>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307800" y="1280472"/>
            <a:ext cx="7886700" cy="3263504"/>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Footer Placeholder 4">
            <a:extLst>
              <a:ext uri="{FF2B5EF4-FFF2-40B4-BE49-F238E27FC236}">
                <a16:creationId xmlns:a16="http://schemas.microsoft.com/office/drawing/2014/main" id="{008E8C6C-B535-4624-AE36-E7AA2DD350A1}"/>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2" name="Date Placeholder 3">
            <a:extLst>
              <a:ext uri="{FF2B5EF4-FFF2-40B4-BE49-F238E27FC236}">
                <a16:creationId xmlns:a16="http://schemas.microsoft.com/office/drawing/2014/main" id="{7D573219-6138-48B9-B6B4-28078E664940}"/>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A20C4B28-6EA8-43E6-96DB-5415A755C4E5}" type="datetime1">
              <a:rPr lang="en-US" smtClean="0"/>
              <a:t>26-Oct-23</a:t>
            </a:fld>
            <a:endParaRPr lang="en-US"/>
          </a:p>
        </p:txBody>
      </p:sp>
      <p:sp>
        <p:nvSpPr>
          <p:cNvPr id="13" name="Slide Number Placeholder 5">
            <a:extLst>
              <a:ext uri="{FF2B5EF4-FFF2-40B4-BE49-F238E27FC236}">
                <a16:creationId xmlns:a16="http://schemas.microsoft.com/office/drawing/2014/main" id="{E093FE60-FDE5-4FFB-BA0D-01896B739F4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3918222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whi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681037"/>
            <a:ext cx="1971675" cy="3951686"/>
          </a:xfrm>
          <a:prstGeom prst="rect">
            <a:avLst/>
          </a:prstGeom>
        </p:spPr>
        <p:txBody>
          <a:bodyPr vert="eaVert"/>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628651" y="681038"/>
            <a:ext cx="5800725" cy="3951685"/>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Date Placeholder 3">
            <a:extLst>
              <a:ext uri="{FF2B5EF4-FFF2-40B4-BE49-F238E27FC236}">
                <a16:creationId xmlns:a16="http://schemas.microsoft.com/office/drawing/2014/main" id="{FA231356-4E89-42FF-B9D2-5276EA40A6FE}"/>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4EEE5E2A-326B-4E07-BB5D-8CD756D5CB18}" type="datetime1">
              <a:rPr lang="en-US" smtClean="0"/>
              <a:t>26-Oct-23</a:t>
            </a:fld>
            <a:endParaRPr lang="en-US"/>
          </a:p>
        </p:txBody>
      </p:sp>
      <p:sp>
        <p:nvSpPr>
          <p:cNvPr id="12" name="Slide Number Placeholder 5">
            <a:extLst>
              <a:ext uri="{FF2B5EF4-FFF2-40B4-BE49-F238E27FC236}">
                <a16:creationId xmlns:a16="http://schemas.microsoft.com/office/drawing/2014/main" id="{E294DD31-33A4-4715-9A6D-15C4AF304F6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7" name="Footer Placeholder 10">
            <a:extLst>
              <a:ext uri="{FF2B5EF4-FFF2-40B4-BE49-F238E27FC236}">
                <a16:creationId xmlns:a16="http://schemas.microsoft.com/office/drawing/2014/main" id="{FEC80EF1-75D1-469D-8A92-4BE196BAFDBD}"/>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2335862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ctrTitle"/>
          </p:nvPr>
        </p:nvSpPr>
        <p:spPr>
          <a:xfrm>
            <a:off x="413149" y="2068830"/>
            <a:ext cx="8317706" cy="1080000"/>
          </a:xfrm>
          <a:prstGeom prst="rect">
            <a:avLst/>
          </a:prstGeom>
        </p:spPr>
        <p:txBody>
          <a:bodyPr anchor="b">
            <a:noAutofit/>
          </a:bodyPr>
          <a:lstStyle>
            <a:lvl1pPr algn="ctr">
              <a:defRPr sz="4050">
                <a:solidFill>
                  <a:schemeClr val="bg1"/>
                </a:solidFill>
              </a:defRPr>
            </a:lvl1pPr>
          </a:lstStyle>
          <a:p>
            <a:r>
              <a:rPr lang="en-US" noProof="0"/>
              <a:t>Click to edit Master title style</a:t>
            </a:r>
            <a:endParaRPr lang="en-GB" noProof="0"/>
          </a:p>
        </p:txBody>
      </p:sp>
      <p:sp>
        <p:nvSpPr>
          <p:cNvPr id="3" name="Subtitle 2"/>
          <p:cNvSpPr>
            <a:spLocks noGrp="1"/>
          </p:cNvSpPr>
          <p:nvPr>
            <p:ph type="subTitle" idx="1"/>
          </p:nvPr>
        </p:nvSpPr>
        <p:spPr>
          <a:xfrm>
            <a:off x="418193" y="3326979"/>
            <a:ext cx="8312663" cy="1080000"/>
          </a:xfrm>
        </p:spPr>
        <p:txBody>
          <a:bodyPr>
            <a:noAutofit/>
          </a:bodyPr>
          <a:lstStyle>
            <a:lvl1pPr marL="0" indent="0" algn="ctr">
              <a:buNone/>
              <a:defRPr sz="24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noProof="0"/>
              <a:t>Click to edit Master subtitle style</a:t>
            </a:r>
            <a:endParaRPr lang="en-GB" noProof="0"/>
          </a:p>
        </p:txBody>
      </p:sp>
      <p:sp>
        <p:nvSpPr>
          <p:cNvPr id="5" name="Footer Placeholder 4"/>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8" name="Date Placeholder 3">
            <a:extLst>
              <a:ext uri="{FF2B5EF4-FFF2-40B4-BE49-F238E27FC236}">
                <a16:creationId xmlns:a16="http://schemas.microsoft.com/office/drawing/2014/main" id="{7EEF2D1E-9D26-4178-9CD9-82D802C125E9}"/>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A85E0077-553C-4EF2-9882-6597F93B16C2}" type="datetime1">
              <a:rPr lang="en-US" smtClean="0"/>
              <a:t>26-Oct-23</a:t>
            </a:fld>
            <a:endParaRPr lang="en-US"/>
          </a:p>
        </p:txBody>
      </p:sp>
      <p:sp>
        <p:nvSpPr>
          <p:cNvPr id="10" name="Slide Number Placeholder 5">
            <a:extLst>
              <a:ext uri="{FF2B5EF4-FFF2-40B4-BE49-F238E27FC236}">
                <a16:creationId xmlns:a16="http://schemas.microsoft.com/office/drawing/2014/main" id="{8AC67BEA-6EFD-4E49-843A-63C8CA4D1930}"/>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1316098287"/>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6C69A4-9805-44B9-86C2-D0BEF1B39F44}"/>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Vertical Title 1"/>
          <p:cNvSpPr>
            <a:spLocks noGrp="1"/>
          </p:cNvSpPr>
          <p:nvPr>
            <p:ph type="title" orient="vert"/>
          </p:nvPr>
        </p:nvSpPr>
        <p:spPr>
          <a:xfrm>
            <a:off x="6543676" y="681037"/>
            <a:ext cx="1971675" cy="3951686"/>
          </a:xfrm>
          <a:prstGeom prst="rect">
            <a:avLst/>
          </a:prstGeom>
        </p:spPr>
        <p:txBody>
          <a:bodyPr vert="eaVert"/>
          <a:lstStyle>
            <a:lvl1pPr>
              <a:defRPr>
                <a:solidFill>
                  <a:schemeClr val="bg1"/>
                </a:solidFill>
              </a:defRPr>
            </a:lvl1pPr>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628651" y="681038"/>
            <a:ext cx="5800725" cy="3951685"/>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Footer Placeholder 4">
            <a:extLst>
              <a:ext uri="{FF2B5EF4-FFF2-40B4-BE49-F238E27FC236}">
                <a16:creationId xmlns:a16="http://schemas.microsoft.com/office/drawing/2014/main" id="{DD6E3F5C-87B6-4EC2-BBE3-B9D1C41B91F3}"/>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2" name="Date Placeholder 3">
            <a:extLst>
              <a:ext uri="{FF2B5EF4-FFF2-40B4-BE49-F238E27FC236}">
                <a16:creationId xmlns:a16="http://schemas.microsoft.com/office/drawing/2014/main" id="{35EC882A-A2D2-46CB-99A6-60BC54D854C7}"/>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1D71D7C7-18D9-4D5B-8E1D-E43F2200038B}" type="datetime1">
              <a:rPr lang="en-US" smtClean="0"/>
              <a:t>26-Oct-23</a:t>
            </a:fld>
            <a:endParaRPr lang="en-US"/>
          </a:p>
        </p:txBody>
      </p:sp>
      <p:sp>
        <p:nvSpPr>
          <p:cNvPr id="13" name="Slide Number Placeholder 5">
            <a:extLst>
              <a:ext uri="{FF2B5EF4-FFF2-40B4-BE49-F238E27FC236}">
                <a16:creationId xmlns:a16="http://schemas.microsoft.com/office/drawing/2014/main" id="{45571256-36CB-4721-8D5D-45CF8D5DFD8D}"/>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1281417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81038"/>
            <a:ext cx="2949178" cy="862013"/>
          </a:xfrm>
          <a:prstGeom prst="rect">
            <a:avLst/>
          </a:prstGeom>
        </p:spPr>
        <p:txBody>
          <a:bodyPr anchor="b">
            <a:noAutofit/>
          </a:bodyPr>
          <a:lstStyle>
            <a:lvl1pPr>
              <a:defRPr sz="3000"/>
            </a:lvl1pPr>
          </a:lstStyle>
          <a:p>
            <a:r>
              <a:rPr lang="en-US" noProof="0"/>
              <a:t>Click to edit Master title style</a:t>
            </a:r>
            <a:endParaRPr lang="en-GB" noProof="0"/>
          </a:p>
        </p:txBody>
      </p:sp>
      <p:sp>
        <p:nvSpPr>
          <p:cNvPr id="3" name="Picture Placeholder 2"/>
          <p:cNvSpPr>
            <a:spLocks noGrp="1" noChangeAspect="1"/>
          </p:cNvSpPr>
          <p:nvPr>
            <p:ph type="pic" idx="1"/>
          </p:nvPr>
        </p:nvSpPr>
        <p:spPr>
          <a:xfrm>
            <a:off x="3467101" y="685706"/>
            <a:ext cx="5263753" cy="3716034"/>
          </a:xfrm>
        </p:spPr>
        <p:txBody>
          <a:bodyPr anchor="t">
            <a:noAutofit/>
          </a:bodyPr>
          <a:lstStyle>
            <a:lvl1pPr marL="0" indent="0" algn="ctr">
              <a:buNone/>
              <a:defRPr sz="15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307800" y="1667867"/>
            <a:ext cx="2949178" cy="2733875"/>
          </a:xfrm>
        </p:spPr>
        <p:txBody>
          <a:bodyPr>
            <a:noAutofit/>
          </a:bodyPr>
          <a:lstStyle>
            <a:lvl1pPr marL="0" indent="0">
              <a:buNone/>
              <a:defRPr sz="18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noProof="0"/>
              <a:t>Click to edit Master text styles</a:t>
            </a:r>
          </a:p>
        </p:txBody>
      </p:sp>
      <p:sp>
        <p:nvSpPr>
          <p:cNvPr id="12" name="Date Placeholder 3">
            <a:extLst>
              <a:ext uri="{FF2B5EF4-FFF2-40B4-BE49-F238E27FC236}">
                <a16:creationId xmlns:a16="http://schemas.microsoft.com/office/drawing/2014/main" id="{403500BF-A2C1-4F36-A443-35E1074B6686}"/>
              </a:ext>
            </a:extLst>
          </p:cNvPr>
          <p:cNvSpPr>
            <a:spLocks noGrp="1"/>
          </p:cNvSpPr>
          <p:nvPr>
            <p:ph type="dt" sz="half" idx="10"/>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25348034-FCF9-4F7A-B24F-C7F3D2FC5CE8}" type="datetime1">
              <a:rPr lang="en-US" smtClean="0"/>
              <a:t>26-Oct-23</a:t>
            </a:fld>
            <a:endParaRPr lang="en-US"/>
          </a:p>
        </p:txBody>
      </p:sp>
      <p:sp>
        <p:nvSpPr>
          <p:cNvPr id="13" name="Slide Number Placeholder 5">
            <a:extLst>
              <a:ext uri="{FF2B5EF4-FFF2-40B4-BE49-F238E27FC236}">
                <a16:creationId xmlns:a16="http://schemas.microsoft.com/office/drawing/2014/main" id="{803234A5-5678-4107-B6E4-4D194E2ECF6A}"/>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8" name="Footer Placeholder 10">
            <a:extLst>
              <a:ext uri="{FF2B5EF4-FFF2-40B4-BE49-F238E27FC236}">
                <a16:creationId xmlns:a16="http://schemas.microsoft.com/office/drawing/2014/main" id="{AEB90590-21DA-48A3-904A-917FC50EB7AE}"/>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1292847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purple">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DF7A597D-CD79-4B30-894C-1B2608609C2C}"/>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0" y="681038"/>
            <a:ext cx="2949178" cy="862013"/>
          </a:xfrm>
          <a:prstGeom prst="rect">
            <a:avLst/>
          </a:prstGeom>
        </p:spPr>
        <p:txBody>
          <a:bodyPr anchor="b">
            <a:noAutofit/>
          </a:bodyPr>
          <a:lstStyle>
            <a:lvl1pPr>
              <a:defRPr sz="3000">
                <a:solidFill>
                  <a:schemeClr val="bg1"/>
                </a:solidFill>
              </a:defRPr>
            </a:lvl1pPr>
          </a:lstStyle>
          <a:p>
            <a:r>
              <a:rPr lang="en-US" noProof="0"/>
              <a:t>Click to edit Master title style</a:t>
            </a:r>
            <a:endParaRPr lang="en-GB" noProof="0"/>
          </a:p>
        </p:txBody>
      </p:sp>
      <p:sp>
        <p:nvSpPr>
          <p:cNvPr id="3" name="Picture Placeholder 2"/>
          <p:cNvSpPr>
            <a:spLocks noGrp="1" noChangeAspect="1"/>
          </p:cNvSpPr>
          <p:nvPr>
            <p:ph type="pic" idx="1"/>
          </p:nvPr>
        </p:nvSpPr>
        <p:spPr>
          <a:xfrm>
            <a:off x="3460750" y="685706"/>
            <a:ext cx="5266148" cy="3716034"/>
          </a:xfrm>
        </p:spPr>
        <p:txBody>
          <a:bodyPr anchor="t">
            <a:noAutofit/>
          </a:bodyPr>
          <a:lstStyle>
            <a:lvl1pPr marL="0" indent="0" algn="ctr">
              <a:buNone/>
              <a:defRPr sz="1500">
                <a:solidFill>
                  <a:schemeClr val="bg1"/>
                </a:solidFil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307800" y="1667867"/>
            <a:ext cx="2949178" cy="2733875"/>
          </a:xfrm>
        </p:spPr>
        <p:txBody>
          <a:bodyPr>
            <a:noAutofit/>
          </a:bodyPr>
          <a:lstStyle>
            <a:lvl1pPr marL="0" indent="0">
              <a:buNone/>
              <a:defRPr sz="1800">
                <a:solidFill>
                  <a:schemeClr val="bg1"/>
                </a:solidFill>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noProof="0"/>
              <a:t>Click to edit Master text styles</a:t>
            </a:r>
          </a:p>
        </p:txBody>
      </p:sp>
      <p:sp>
        <p:nvSpPr>
          <p:cNvPr id="12" name="Footer Placeholder 4">
            <a:extLst>
              <a:ext uri="{FF2B5EF4-FFF2-40B4-BE49-F238E27FC236}">
                <a16:creationId xmlns:a16="http://schemas.microsoft.com/office/drawing/2014/main" id="{9E06352D-B086-43FE-8FC5-AC6B4EA8F614}"/>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3" name="Date Placeholder 3">
            <a:extLst>
              <a:ext uri="{FF2B5EF4-FFF2-40B4-BE49-F238E27FC236}">
                <a16:creationId xmlns:a16="http://schemas.microsoft.com/office/drawing/2014/main" id="{9FC39A97-01AE-4D0D-B345-8CBA52274616}"/>
              </a:ext>
            </a:extLst>
          </p:cNvPr>
          <p:cNvSpPr>
            <a:spLocks noGrp="1"/>
          </p:cNvSpPr>
          <p:nvPr>
            <p:ph type="dt" sz="half" idx="1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91830B21-8CA1-403A-9B5B-EA6062AACBF7}" type="datetime1">
              <a:rPr lang="en-US" smtClean="0"/>
              <a:t>26-Oct-23</a:t>
            </a:fld>
            <a:endParaRPr lang="en-US"/>
          </a:p>
        </p:txBody>
      </p:sp>
      <p:sp>
        <p:nvSpPr>
          <p:cNvPr id="14" name="Slide Number Placeholder 5">
            <a:extLst>
              <a:ext uri="{FF2B5EF4-FFF2-40B4-BE49-F238E27FC236}">
                <a16:creationId xmlns:a16="http://schemas.microsoft.com/office/drawing/2014/main" id="{1C76E15C-8063-441E-A2E0-1EBFFF54D9CB}"/>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3872223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caption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760" y="857435"/>
            <a:ext cx="3640451" cy="2362253"/>
          </a:xfrm>
          <a:prstGeom prst="rect">
            <a:avLst/>
          </a:prstGeom>
        </p:spPr>
        <p:txBody>
          <a:bodyPr/>
          <a:lstStyle>
            <a:lvl1pPr>
              <a:defRPr sz="3300">
                <a:solidFill>
                  <a:srgbClr val="4E008E"/>
                </a:solidFill>
              </a:defRPr>
            </a:lvl1pPr>
          </a:lstStyle>
          <a:p>
            <a:r>
              <a:rPr lang="en-GB" noProof="0"/>
              <a:t>This is a place for a longer text that goes on for three or more lines</a:t>
            </a:r>
          </a:p>
        </p:txBody>
      </p:sp>
      <p:sp>
        <p:nvSpPr>
          <p:cNvPr id="11" name="Content Placeholder 2">
            <a:extLst>
              <a:ext uri="{FF2B5EF4-FFF2-40B4-BE49-F238E27FC236}">
                <a16:creationId xmlns:a16="http://schemas.microsoft.com/office/drawing/2014/main" id="{CB8C4556-08AF-304E-8426-06F9F8EFFA15}"/>
              </a:ext>
            </a:extLst>
          </p:cNvPr>
          <p:cNvSpPr>
            <a:spLocks noGrp="1"/>
          </p:cNvSpPr>
          <p:nvPr>
            <p:ph idx="1"/>
          </p:nvPr>
        </p:nvSpPr>
        <p:spPr>
          <a:xfrm>
            <a:off x="4521200" y="984344"/>
            <a:ext cx="3780000" cy="36680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Date Placeholder 3">
            <a:extLst>
              <a:ext uri="{FF2B5EF4-FFF2-40B4-BE49-F238E27FC236}">
                <a16:creationId xmlns:a16="http://schemas.microsoft.com/office/drawing/2014/main" id="{D17F52D9-8B1E-4F7F-AA8C-39AD4EB471D1}"/>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5E138B52-6B02-4D8C-8BB7-0232EAD7C182}" type="datetime1">
              <a:rPr lang="en-US" smtClean="0"/>
              <a:t>26-Oct-23</a:t>
            </a:fld>
            <a:endParaRPr lang="en-US"/>
          </a:p>
        </p:txBody>
      </p:sp>
      <p:sp>
        <p:nvSpPr>
          <p:cNvPr id="13" name="Slide Number Placeholder 5">
            <a:extLst>
              <a:ext uri="{FF2B5EF4-FFF2-40B4-BE49-F238E27FC236}">
                <a16:creationId xmlns:a16="http://schemas.microsoft.com/office/drawing/2014/main" id="{EB5273A0-B2DF-4C71-84F5-8A0CABCD51C5}"/>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7" name="Footer Placeholder 10">
            <a:extLst>
              <a:ext uri="{FF2B5EF4-FFF2-40B4-BE49-F238E27FC236}">
                <a16:creationId xmlns:a16="http://schemas.microsoft.com/office/drawing/2014/main" id="{D3A36DE0-5C27-4F2F-B628-D82AEFA8D893}"/>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2780249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caption - purple">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4B79723-8A28-41DA-8158-47C40BEA1162}"/>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hasCustomPrompt="1"/>
          </p:nvPr>
        </p:nvSpPr>
        <p:spPr>
          <a:xfrm>
            <a:off x="449359" y="847292"/>
            <a:ext cx="3640451" cy="2362253"/>
          </a:xfrm>
          <a:prstGeom prst="rect">
            <a:avLst/>
          </a:prstGeom>
        </p:spPr>
        <p:txBody>
          <a:bodyPr/>
          <a:lstStyle>
            <a:lvl1pPr>
              <a:defRPr sz="3300">
                <a:solidFill>
                  <a:schemeClr val="bg1"/>
                </a:solidFill>
              </a:defRPr>
            </a:lvl1pPr>
          </a:lstStyle>
          <a:p>
            <a:r>
              <a:rPr lang="en-GB" noProof="0"/>
              <a:t>This is a place for a longer text that goes on for three or more lines</a:t>
            </a:r>
          </a:p>
        </p:txBody>
      </p:sp>
      <p:sp>
        <p:nvSpPr>
          <p:cNvPr id="11" name="Content Placeholder 2">
            <a:extLst>
              <a:ext uri="{FF2B5EF4-FFF2-40B4-BE49-F238E27FC236}">
                <a16:creationId xmlns:a16="http://schemas.microsoft.com/office/drawing/2014/main" id="{CB8C4556-08AF-304E-8426-06F9F8EFFA15}"/>
              </a:ext>
            </a:extLst>
          </p:cNvPr>
          <p:cNvSpPr>
            <a:spLocks noGrp="1"/>
          </p:cNvSpPr>
          <p:nvPr>
            <p:ph idx="1"/>
          </p:nvPr>
        </p:nvSpPr>
        <p:spPr>
          <a:xfrm>
            <a:off x="4514853" y="990697"/>
            <a:ext cx="3780000" cy="3668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Footer Placeholder 4">
            <a:extLst>
              <a:ext uri="{FF2B5EF4-FFF2-40B4-BE49-F238E27FC236}">
                <a16:creationId xmlns:a16="http://schemas.microsoft.com/office/drawing/2014/main" id="{20B3E6F3-32BA-42D1-BB7C-49EDFDFBC238}"/>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9" name="Date Placeholder 3">
            <a:extLst>
              <a:ext uri="{FF2B5EF4-FFF2-40B4-BE49-F238E27FC236}">
                <a16:creationId xmlns:a16="http://schemas.microsoft.com/office/drawing/2014/main" id="{162A019B-6E71-4FF6-8233-F4C95625758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A4BC4243-8635-4343-9963-122A8E525B45}" type="datetime1">
              <a:rPr lang="en-US" smtClean="0"/>
              <a:t>26-Oct-23</a:t>
            </a:fld>
            <a:endParaRPr lang="en-US"/>
          </a:p>
        </p:txBody>
      </p:sp>
      <p:sp>
        <p:nvSpPr>
          <p:cNvPr id="10" name="Slide Number Placeholder 5">
            <a:extLst>
              <a:ext uri="{FF2B5EF4-FFF2-40B4-BE49-F238E27FC236}">
                <a16:creationId xmlns:a16="http://schemas.microsoft.com/office/drawing/2014/main" id="{2D7264E8-D67F-450D-B5B3-7C3FE5CFB210}"/>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2461557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ig caption and picture - whit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33A1E0F-9E5E-9745-BEF2-2CE041671C63}"/>
              </a:ext>
            </a:extLst>
          </p:cNvPr>
          <p:cNvSpPr>
            <a:spLocks noGrp="1"/>
          </p:cNvSpPr>
          <p:nvPr>
            <p:ph type="pic" sz="quarter" idx="14"/>
          </p:nvPr>
        </p:nvSpPr>
        <p:spPr>
          <a:xfrm>
            <a:off x="4152901" y="681037"/>
            <a:ext cx="4577954" cy="3961322"/>
          </a:xfrm>
        </p:spPr>
        <p:txBody>
          <a:bodyPr/>
          <a:lstStyle>
            <a:lvl1pPr marL="0" indent="0" algn="ctr">
              <a:buNone/>
              <a:defRPr>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a:xfrm>
            <a:off x="315533" y="594300"/>
            <a:ext cx="3718223" cy="1431952"/>
          </a:xfrm>
          <a:prstGeom prst="rect">
            <a:avLst/>
          </a:prstGeom>
        </p:spPr>
        <p:txBody>
          <a:bodyPr/>
          <a:lstStyle>
            <a:lvl1pPr>
              <a:defRPr sz="3300">
                <a:solidFill>
                  <a:schemeClr val="tx1"/>
                </a:solidFill>
              </a:defRPr>
            </a:lvl1pPr>
          </a:lstStyle>
          <a:p>
            <a:r>
              <a:rPr lang="en-GB" noProof="0"/>
              <a:t>This is a place for a longer text with big font</a:t>
            </a:r>
          </a:p>
        </p:txBody>
      </p:sp>
      <p:sp>
        <p:nvSpPr>
          <p:cNvPr id="8" name="Content Placeholder 2">
            <a:extLst>
              <a:ext uri="{FF2B5EF4-FFF2-40B4-BE49-F238E27FC236}">
                <a16:creationId xmlns:a16="http://schemas.microsoft.com/office/drawing/2014/main" id="{733E05CB-C7A1-A342-B41E-5EE8CD4216AE}"/>
              </a:ext>
            </a:extLst>
          </p:cNvPr>
          <p:cNvSpPr>
            <a:spLocks noGrp="1"/>
          </p:cNvSpPr>
          <p:nvPr>
            <p:ph idx="13"/>
          </p:nvPr>
        </p:nvSpPr>
        <p:spPr>
          <a:xfrm>
            <a:off x="396274" y="2220012"/>
            <a:ext cx="3637483" cy="24223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Date Placeholder 3">
            <a:extLst>
              <a:ext uri="{FF2B5EF4-FFF2-40B4-BE49-F238E27FC236}">
                <a16:creationId xmlns:a16="http://schemas.microsoft.com/office/drawing/2014/main" id="{184F16D1-C984-4655-8258-D6EF6AF7DF68}"/>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77D618E5-AF34-4DCF-B726-D930C9116672}" type="datetime1">
              <a:rPr lang="en-US" smtClean="0"/>
              <a:t>26-Oct-23</a:t>
            </a:fld>
            <a:endParaRPr lang="en-US"/>
          </a:p>
        </p:txBody>
      </p:sp>
      <p:sp>
        <p:nvSpPr>
          <p:cNvPr id="15" name="Slide Number Placeholder 5">
            <a:extLst>
              <a:ext uri="{FF2B5EF4-FFF2-40B4-BE49-F238E27FC236}">
                <a16:creationId xmlns:a16="http://schemas.microsoft.com/office/drawing/2014/main" id="{70ACAF84-7C25-4838-BB2E-3953315E660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0" name="Footer Placeholder 10">
            <a:extLst>
              <a:ext uri="{FF2B5EF4-FFF2-40B4-BE49-F238E27FC236}">
                <a16:creationId xmlns:a16="http://schemas.microsoft.com/office/drawing/2014/main" id="{7F734B17-F190-4E9B-912E-CA33643B1B5B}"/>
              </a:ext>
            </a:extLst>
          </p:cNvPr>
          <p:cNvSpPr>
            <a:spLocks noGrp="1"/>
          </p:cNvSpPr>
          <p:nvPr>
            <p:ph type="ftr" sz="quarter" idx="15"/>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42763100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caption and picture - purple">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782EC1E3-2963-4D1C-A09D-168216C669EB}"/>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8" name="Content Placeholder 2">
            <a:extLst>
              <a:ext uri="{FF2B5EF4-FFF2-40B4-BE49-F238E27FC236}">
                <a16:creationId xmlns:a16="http://schemas.microsoft.com/office/drawing/2014/main" id="{733E05CB-C7A1-A342-B41E-5EE8CD4216AE}"/>
              </a:ext>
            </a:extLst>
          </p:cNvPr>
          <p:cNvSpPr>
            <a:spLocks noGrp="1"/>
          </p:cNvSpPr>
          <p:nvPr>
            <p:ph idx="13"/>
          </p:nvPr>
        </p:nvSpPr>
        <p:spPr>
          <a:xfrm>
            <a:off x="395171" y="2220013"/>
            <a:ext cx="3642969" cy="2416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Picture Placeholder 8">
            <a:extLst>
              <a:ext uri="{FF2B5EF4-FFF2-40B4-BE49-F238E27FC236}">
                <a16:creationId xmlns:a16="http://schemas.microsoft.com/office/drawing/2014/main" id="{933A1E0F-9E5E-9745-BEF2-2CE041671C63}"/>
              </a:ext>
            </a:extLst>
          </p:cNvPr>
          <p:cNvSpPr>
            <a:spLocks noGrp="1"/>
          </p:cNvSpPr>
          <p:nvPr>
            <p:ph type="pic" sz="quarter" idx="14"/>
          </p:nvPr>
        </p:nvSpPr>
        <p:spPr>
          <a:xfrm>
            <a:off x="4146551" y="681038"/>
            <a:ext cx="4584304" cy="3954971"/>
          </a:xfrm>
        </p:spPr>
        <p:txBody>
          <a:bodyPr/>
          <a:lstStyle>
            <a:lvl1pPr marL="0" indent="0" algn="ctr">
              <a:buNone/>
              <a:defRPr>
                <a:solidFill>
                  <a:schemeClr val="bg1"/>
                </a:solidFill>
              </a:defRPr>
            </a:lvl1pPr>
          </a:lstStyle>
          <a:p>
            <a:r>
              <a:rPr lang="en-US"/>
              <a:t>Click icon to add picture</a:t>
            </a:r>
            <a:endParaRPr lang="en-US" dirty="0"/>
          </a:p>
        </p:txBody>
      </p:sp>
      <p:sp>
        <p:nvSpPr>
          <p:cNvPr id="2" name="Title 1"/>
          <p:cNvSpPr>
            <a:spLocks noGrp="1"/>
          </p:cNvSpPr>
          <p:nvPr>
            <p:ph type="title" hasCustomPrompt="1"/>
          </p:nvPr>
        </p:nvSpPr>
        <p:spPr>
          <a:xfrm>
            <a:off x="321500" y="581744"/>
            <a:ext cx="3716639" cy="1431952"/>
          </a:xfrm>
          <a:prstGeom prst="rect">
            <a:avLst/>
          </a:prstGeom>
        </p:spPr>
        <p:txBody>
          <a:bodyPr/>
          <a:lstStyle>
            <a:lvl1pPr>
              <a:defRPr sz="3300">
                <a:solidFill>
                  <a:schemeClr val="bg1"/>
                </a:solidFill>
              </a:defRPr>
            </a:lvl1pPr>
          </a:lstStyle>
          <a:p>
            <a:r>
              <a:rPr lang="en-GB" noProof="0"/>
              <a:t>This is a place for a longer text with big font</a:t>
            </a:r>
          </a:p>
        </p:txBody>
      </p:sp>
      <p:sp>
        <p:nvSpPr>
          <p:cNvPr id="10" name="Footer Placeholder 4">
            <a:extLst>
              <a:ext uri="{FF2B5EF4-FFF2-40B4-BE49-F238E27FC236}">
                <a16:creationId xmlns:a16="http://schemas.microsoft.com/office/drawing/2014/main" id="{835FED0F-203A-4399-B1A6-E36F6BDBF2CE}"/>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1" name="Date Placeholder 3">
            <a:extLst>
              <a:ext uri="{FF2B5EF4-FFF2-40B4-BE49-F238E27FC236}">
                <a16:creationId xmlns:a16="http://schemas.microsoft.com/office/drawing/2014/main" id="{C7E17269-133F-4041-8E1C-C34F81D99EAB}"/>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84ADD0AB-E908-41D1-960B-5050CCE0B002}" type="datetime1">
              <a:rPr lang="en-US" smtClean="0"/>
              <a:t>26-Oct-23</a:t>
            </a:fld>
            <a:endParaRPr lang="en-US"/>
          </a:p>
        </p:txBody>
      </p:sp>
      <p:sp>
        <p:nvSpPr>
          <p:cNvPr id="15" name="Slide Number Placeholder 5">
            <a:extLst>
              <a:ext uri="{FF2B5EF4-FFF2-40B4-BE49-F238E27FC236}">
                <a16:creationId xmlns:a16="http://schemas.microsoft.com/office/drawing/2014/main" id="{509F9ABA-0045-4D3B-9E43-6CE8DD7F644D}"/>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3055137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s and text_1 -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83AB547-0C6F-394C-8BEF-5A6F3FBAF0D7}"/>
              </a:ext>
            </a:extLst>
          </p:cNvPr>
          <p:cNvSpPr>
            <a:spLocks noGrp="1"/>
          </p:cNvSpPr>
          <p:nvPr>
            <p:ph type="title"/>
          </p:nvPr>
        </p:nvSpPr>
        <p:spPr>
          <a:xfrm>
            <a:off x="310684" y="681037"/>
            <a:ext cx="7880023" cy="486966"/>
          </a:xfrm>
          <a:prstGeom prst="rect">
            <a:avLst/>
          </a:prstGeom>
        </p:spPr>
        <p:txBody>
          <a:bodyPr anchor="t" anchorCtr="0"/>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C779FD3A-6E17-1D47-8E91-0B127B4332FC}"/>
              </a:ext>
            </a:extLst>
          </p:cNvPr>
          <p:cNvSpPr>
            <a:spLocks noGrp="1"/>
          </p:cNvSpPr>
          <p:nvPr>
            <p:ph type="pic" sz="quarter" idx="14"/>
          </p:nvPr>
        </p:nvSpPr>
        <p:spPr>
          <a:xfrm>
            <a:off x="396809" y="1448991"/>
            <a:ext cx="1876865" cy="1142728"/>
          </a:xfrm>
        </p:spPr>
        <p:txBody>
          <a:bodyPr/>
          <a:lstStyle>
            <a:lvl1pPr>
              <a:defRPr>
                <a:solidFill>
                  <a:schemeClr val="tx1"/>
                </a:solidFill>
              </a:defRPr>
            </a:lvl1pPr>
          </a:lstStyle>
          <a:p>
            <a:r>
              <a:rPr lang="en-US"/>
              <a:t>Click icon to add picture</a:t>
            </a:r>
            <a:endParaRPr lang="fi-FI" dirty="0"/>
          </a:p>
        </p:txBody>
      </p:sp>
      <p:sp>
        <p:nvSpPr>
          <p:cNvPr id="16" name="Text Placeholder 15">
            <a:extLst>
              <a:ext uri="{FF2B5EF4-FFF2-40B4-BE49-F238E27FC236}">
                <a16:creationId xmlns:a16="http://schemas.microsoft.com/office/drawing/2014/main" id="{F8C0298E-F14A-6845-92C8-38BD03C68323}"/>
              </a:ext>
            </a:extLst>
          </p:cNvPr>
          <p:cNvSpPr>
            <a:spLocks noGrp="1"/>
          </p:cNvSpPr>
          <p:nvPr>
            <p:ph type="body" sz="quarter" idx="15"/>
          </p:nvPr>
        </p:nvSpPr>
        <p:spPr>
          <a:xfrm>
            <a:off x="396809" y="2591720"/>
            <a:ext cx="1876865" cy="1975247"/>
          </a:xfrm>
          <a:solidFill>
            <a:srgbClr val="EFEFEF"/>
          </a:solidFill>
        </p:spPr>
        <p:txBody>
          <a:bodyPr lIns="144000" tIns="216000" rIns="144000" bIns="216000">
            <a:noAutofit/>
          </a:bodyPr>
          <a:lstStyle>
            <a:lvl1pPr marL="0" indent="0">
              <a:lnSpc>
                <a:spcPct val="100000"/>
              </a:lnSpc>
              <a:buNone/>
              <a:defRPr sz="1200">
                <a:solidFill>
                  <a:schemeClr val="tx1"/>
                </a:solidFill>
              </a:defRPr>
            </a:lvl1pPr>
            <a:lvl2pPr marL="235738" indent="0">
              <a:lnSpc>
                <a:spcPct val="100000"/>
              </a:lnSpc>
              <a:buNone/>
              <a:defRPr sz="1200">
                <a:solidFill>
                  <a:schemeClr val="tx1"/>
                </a:solidFill>
              </a:defRPr>
            </a:lvl2pPr>
            <a:lvl3pPr marL="503623" indent="0">
              <a:lnSpc>
                <a:spcPct val="100000"/>
              </a:lnSpc>
              <a:buNone/>
              <a:defRPr sz="1200">
                <a:solidFill>
                  <a:schemeClr val="tx1"/>
                </a:solidFill>
              </a:defRPr>
            </a:lvl3pPr>
            <a:lvl4pPr marL="770315" indent="0">
              <a:lnSpc>
                <a:spcPct val="100000"/>
              </a:lnSpc>
              <a:buNone/>
              <a:defRPr sz="1200">
                <a:solidFill>
                  <a:schemeClr val="tx1"/>
                </a:solidFill>
              </a:defRPr>
            </a:lvl4pPr>
            <a:lvl5pPr marL="1002481" indent="0">
              <a:lnSpc>
                <a:spcPct val="100000"/>
              </a:lnSpc>
              <a:buNone/>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7" name="Picture Placeholder 6">
            <a:extLst>
              <a:ext uri="{FF2B5EF4-FFF2-40B4-BE49-F238E27FC236}">
                <a16:creationId xmlns:a16="http://schemas.microsoft.com/office/drawing/2014/main" id="{558BD131-E1E6-6B4A-8A43-7499BB4F444B}"/>
              </a:ext>
            </a:extLst>
          </p:cNvPr>
          <p:cNvSpPr>
            <a:spLocks noGrp="1"/>
          </p:cNvSpPr>
          <p:nvPr>
            <p:ph type="pic" sz="quarter" idx="16"/>
          </p:nvPr>
        </p:nvSpPr>
        <p:spPr>
          <a:xfrm>
            <a:off x="2402888" y="1448991"/>
            <a:ext cx="1876865" cy="1142728"/>
          </a:xfrm>
        </p:spPr>
        <p:txBody>
          <a:bodyPr/>
          <a:lstStyle/>
          <a:p>
            <a:r>
              <a:rPr lang="en-US"/>
              <a:t>Click icon to add picture</a:t>
            </a:r>
            <a:endParaRPr lang="fi-FI" dirty="0"/>
          </a:p>
        </p:txBody>
      </p:sp>
      <p:sp>
        <p:nvSpPr>
          <p:cNvPr id="18" name="Text Placeholder 15">
            <a:extLst>
              <a:ext uri="{FF2B5EF4-FFF2-40B4-BE49-F238E27FC236}">
                <a16:creationId xmlns:a16="http://schemas.microsoft.com/office/drawing/2014/main" id="{97DB071B-9088-9940-8EEF-A7349739FAA7}"/>
              </a:ext>
            </a:extLst>
          </p:cNvPr>
          <p:cNvSpPr>
            <a:spLocks noGrp="1"/>
          </p:cNvSpPr>
          <p:nvPr>
            <p:ph type="body" sz="quarter" idx="17"/>
          </p:nvPr>
        </p:nvSpPr>
        <p:spPr>
          <a:xfrm>
            <a:off x="2402888" y="2591720"/>
            <a:ext cx="1876865" cy="1975247"/>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9" name="Picture Placeholder 6">
            <a:extLst>
              <a:ext uri="{FF2B5EF4-FFF2-40B4-BE49-F238E27FC236}">
                <a16:creationId xmlns:a16="http://schemas.microsoft.com/office/drawing/2014/main" id="{D91EB564-08EC-084A-85ED-67955978534A}"/>
              </a:ext>
            </a:extLst>
          </p:cNvPr>
          <p:cNvSpPr>
            <a:spLocks noGrp="1"/>
          </p:cNvSpPr>
          <p:nvPr>
            <p:ph type="pic" sz="quarter" idx="18"/>
          </p:nvPr>
        </p:nvSpPr>
        <p:spPr>
          <a:xfrm>
            <a:off x="4399637" y="1448991"/>
            <a:ext cx="1876865" cy="1142728"/>
          </a:xfrm>
        </p:spPr>
        <p:txBody>
          <a:bodyPr/>
          <a:lstStyle/>
          <a:p>
            <a:r>
              <a:rPr lang="en-US"/>
              <a:t>Click icon to add picture</a:t>
            </a:r>
            <a:endParaRPr lang="fi-FI" dirty="0"/>
          </a:p>
        </p:txBody>
      </p:sp>
      <p:sp>
        <p:nvSpPr>
          <p:cNvPr id="20" name="Text Placeholder 15">
            <a:extLst>
              <a:ext uri="{FF2B5EF4-FFF2-40B4-BE49-F238E27FC236}">
                <a16:creationId xmlns:a16="http://schemas.microsoft.com/office/drawing/2014/main" id="{D5E66258-07E1-E642-A305-89957CDCCFED}"/>
              </a:ext>
            </a:extLst>
          </p:cNvPr>
          <p:cNvSpPr>
            <a:spLocks noGrp="1"/>
          </p:cNvSpPr>
          <p:nvPr>
            <p:ph type="body" sz="quarter" idx="19"/>
          </p:nvPr>
        </p:nvSpPr>
        <p:spPr>
          <a:xfrm>
            <a:off x="4399637" y="2591720"/>
            <a:ext cx="1876865" cy="1975247"/>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1" name="Picture Placeholder 6">
            <a:extLst>
              <a:ext uri="{FF2B5EF4-FFF2-40B4-BE49-F238E27FC236}">
                <a16:creationId xmlns:a16="http://schemas.microsoft.com/office/drawing/2014/main" id="{DDAC2486-1BBC-E148-8A6A-A96E0924C82A}"/>
              </a:ext>
            </a:extLst>
          </p:cNvPr>
          <p:cNvSpPr>
            <a:spLocks noGrp="1"/>
          </p:cNvSpPr>
          <p:nvPr>
            <p:ph type="pic" sz="quarter" idx="20"/>
          </p:nvPr>
        </p:nvSpPr>
        <p:spPr>
          <a:xfrm>
            <a:off x="6396386" y="1450395"/>
            <a:ext cx="1876865" cy="1142728"/>
          </a:xfrm>
        </p:spPr>
        <p:txBody>
          <a:bodyPr/>
          <a:lstStyle/>
          <a:p>
            <a:r>
              <a:rPr lang="en-US"/>
              <a:t>Click icon to add picture</a:t>
            </a:r>
            <a:endParaRPr lang="fi-FI" dirty="0"/>
          </a:p>
        </p:txBody>
      </p:sp>
      <p:sp>
        <p:nvSpPr>
          <p:cNvPr id="22" name="Text Placeholder 15">
            <a:extLst>
              <a:ext uri="{FF2B5EF4-FFF2-40B4-BE49-F238E27FC236}">
                <a16:creationId xmlns:a16="http://schemas.microsoft.com/office/drawing/2014/main" id="{1A3268F3-BC79-314A-9049-89ABFE488563}"/>
              </a:ext>
            </a:extLst>
          </p:cNvPr>
          <p:cNvSpPr>
            <a:spLocks noGrp="1"/>
          </p:cNvSpPr>
          <p:nvPr>
            <p:ph type="body" sz="quarter" idx="21"/>
          </p:nvPr>
        </p:nvSpPr>
        <p:spPr>
          <a:xfrm>
            <a:off x="6396386" y="2593124"/>
            <a:ext cx="1876865" cy="1975247"/>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4" name="Date Placeholder 3">
            <a:extLst>
              <a:ext uri="{FF2B5EF4-FFF2-40B4-BE49-F238E27FC236}">
                <a16:creationId xmlns:a16="http://schemas.microsoft.com/office/drawing/2014/main" id="{36BEA95B-149A-4378-99A8-4A3778EC0E29}"/>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702F3714-0658-4725-8258-C88D9CD3626A}" type="datetime1">
              <a:rPr lang="en-US" smtClean="0"/>
              <a:t>26-Oct-23</a:t>
            </a:fld>
            <a:endParaRPr lang="en-US"/>
          </a:p>
        </p:txBody>
      </p:sp>
      <p:sp>
        <p:nvSpPr>
          <p:cNvPr id="26" name="Slide Number Placeholder 5">
            <a:extLst>
              <a:ext uri="{FF2B5EF4-FFF2-40B4-BE49-F238E27FC236}">
                <a16:creationId xmlns:a16="http://schemas.microsoft.com/office/drawing/2014/main" id="{CEF878AF-8D06-4EF3-883F-34F2EFF16D5A}"/>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4" name="Footer Placeholder 10">
            <a:extLst>
              <a:ext uri="{FF2B5EF4-FFF2-40B4-BE49-F238E27FC236}">
                <a16:creationId xmlns:a16="http://schemas.microsoft.com/office/drawing/2014/main" id="{5FB341E1-B4C6-4A8F-95EC-40D3CF9664A3}"/>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1909074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ictures and text_2 -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83AB547-0C6F-394C-8BEF-5A6F3FBAF0D7}"/>
              </a:ext>
            </a:extLst>
          </p:cNvPr>
          <p:cNvSpPr>
            <a:spLocks noGrp="1"/>
          </p:cNvSpPr>
          <p:nvPr>
            <p:ph type="title"/>
          </p:nvPr>
        </p:nvSpPr>
        <p:spPr>
          <a:xfrm>
            <a:off x="310684" y="681037"/>
            <a:ext cx="7880023" cy="486966"/>
          </a:xfrm>
          <a:prstGeom prst="rect">
            <a:avLst/>
          </a:prstGeom>
        </p:spPr>
        <p:txBody>
          <a:bodyPr anchor="t" anchorCtr="0"/>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C779FD3A-6E17-1D47-8E91-0B127B4332FC}"/>
              </a:ext>
            </a:extLst>
          </p:cNvPr>
          <p:cNvSpPr>
            <a:spLocks noGrp="1"/>
          </p:cNvSpPr>
          <p:nvPr>
            <p:ph type="pic" sz="quarter" idx="14"/>
          </p:nvPr>
        </p:nvSpPr>
        <p:spPr>
          <a:xfrm>
            <a:off x="396810" y="1448992"/>
            <a:ext cx="2423917" cy="1195412"/>
          </a:xfrm>
        </p:spPr>
        <p:txBody>
          <a:bodyPr>
            <a:noAutofit/>
          </a:bodyPr>
          <a:lstStyle/>
          <a:p>
            <a:r>
              <a:rPr lang="en-US"/>
              <a:t>Click icon to add picture</a:t>
            </a:r>
            <a:endParaRPr lang="fi-FI" dirty="0"/>
          </a:p>
        </p:txBody>
      </p:sp>
      <p:sp>
        <p:nvSpPr>
          <p:cNvPr id="16" name="Text Placeholder 15">
            <a:extLst>
              <a:ext uri="{FF2B5EF4-FFF2-40B4-BE49-F238E27FC236}">
                <a16:creationId xmlns:a16="http://schemas.microsoft.com/office/drawing/2014/main" id="{F8C0298E-F14A-6845-92C8-38BD03C68323}"/>
              </a:ext>
            </a:extLst>
          </p:cNvPr>
          <p:cNvSpPr>
            <a:spLocks noGrp="1"/>
          </p:cNvSpPr>
          <p:nvPr>
            <p:ph type="body" sz="quarter" idx="15"/>
          </p:nvPr>
        </p:nvSpPr>
        <p:spPr>
          <a:xfrm>
            <a:off x="396810" y="2591720"/>
            <a:ext cx="2423917" cy="2066313"/>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8" name="Picture Placeholder 6">
            <a:extLst>
              <a:ext uri="{FF2B5EF4-FFF2-40B4-BE49-F238E27FC236}">
                <a16:creationId xmlns:a16="http://schemas.microsoft.com/office/drawing/2014/main" id="{5111911C-6CB3-AD44-A987-239427CE4085}"/>
              </a:ext>
            </a:extLst>
          </p:cNvPr>
          <p:cNvSpPr>
            <a:spLocks noGrp="1"/>
          </p:cNvSpPr>
          <p:nvPr>
            <p:ph type="pic" sz="quarter" idx="16"/>
          </p:nvPr>
        </p:nvSpPr>
        <p:spPr>
          <a:xfrm>
            <a:off x="2977342" y="1448992"/>
            <a:ext cx="2423917" cy="1195412"/>
          </a:xfrm>
        </p:spPr>
        <p:txBody>
          <a:bodyPr>
            <a:noAutofit/>
          </a:bodyPr>
          <a:lstStyle/>
          <a:p>
            <a:r>
              <a:rPr lang="en-US"/>
              <a:t>Click icon to add picture</a:t>
            </a:r>
            <a:endParaRPr lang="fi-FI" dirty="0"/>
          </a:p>
        </p:txBody>
      </p:sp>
      <p:sp>
        <p:nvSpPr>
          <p:cNvPr id="29" name="Text Placeholder 15">
            <a:extLst>
              <a:ext uri="{FF2B5EF4-FFF2-40B4-BE49-F238E27FC236}">
                <a16:creationId xmlns:a16="http://schemas.microsoft.com/office/drawing/2014/main" id="{4B81E064-8551-694A-8FD5-C523BEB10D17}"/>
              </a:ext>
            </a:extLst>
          </p:cNvPr>
          <p:cNvSpPr>
            <a:spLocks noGrp="1"/>
          </p:cNvSpPr>
          <p:nvPr>
            <p:ph type="body" sz="quarter" idx="17"/>
          </p:nvPr>
        </p:nvSpPr>
        <p:spPr>
          <a:xfrm>
            <a:off x="2977342" y="2591720"/>
            <a:ext cx="2423917" cy="2066313"/>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0" name="Picture Placeholder 6">
            <a:extLst>
              <a:ext uri="{FF2B5EF4-FFF2-40B4-BE49-F238E27FC236}">
                <a16:creationId xmlns:a16="http://schemas.microsoft.com/office/drawing/2014/main" id="{E37D0D04-EE41-5F42-BA3B-67ED3166C673}"/>
              </a:ext>
            </a:extLst>
          </p:cNvPr>
          <p:cNvSpPr>
            <a:spLocks noGrp="1"/>
          </p:cNvSpPr>
          <p:nvPr>
            <p:ph type="pic" sz="quarter" idx="18"/>
          </p:nvPr>
        </p:nvSpPr>
        <p:spPr>
          <a:xfrm>
            <a:off x="5557875" y="1448992"/>
            <a:ext cx="2423917" cy="1195412"/>
          </a:xfrm>
        </p:spPr>
        <p:txBody>
          <a:bodyPr>
            <a:noAutofit/>
          </a:bodyPr>
          <a:lstStyle/>
          <a:p>
            <a:r>
              <a:rPr lang="en-US"/>
              <a:t>Click icon to add picture</a:t>
            </a:r>
            <a:endParaRPr lang="fi-FI" dirty="0"/>
          </a:p>
        </p:txBody>
      </p:sp>
      <p:sp>
        <p:nvSpPr>
          <p:cNvPr id="31" name="Text Placeholder 15">
            <a:extLst>
              <a:ext uri="{FF2B5EF4-FFF2-40B4-BE49-F238E27FC236}">
                <a16:creationId xmlns:a16="http://schemas.microsoft.com/office/drawing/2014/main" id="{C7609D31-2B9E-9841-9A07-1A4FC7045736}"/>
              </a:ext>
            </a:extLst>
          </p:cNvPr>
          <p:cNvSpPr>
            <a:spLocks noGrp="1"/>
          </p:cNvSpPr>
          <p:nvPr>
            <p:ph type="body" sz="quarter" idx="19"/>
          </p:nvPr>
        </p:nvSpPr>
        <p:spPr>
          <a:xfrm>
            <a:off x="5557875" y="2591720"/>
            <a:ext cx="2423917" cy="2066313"/>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Date Placeholder 3">
            <a:extLst>
              <a:ext uri="{FF2B5EF4-FFF2-40B4-BE49-F238E27FC236}">
                <a16:creationId xmlns:a16="http://schemas.microsoft.com/office/drawing/2014/main" id="{A32E84F1-B479-4DA5-B79A-E1AAD018443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A2C1EB96-2EA9-46EA-9A12-A48D61847BBC}" type="datetime1">
              <a:rPr lang="en-US" smtClean="0"/>
              <a:t>26-Oct-23</a:t>
            </a:fld>
            <a:endParaRPr lang="en-US"/>
          </a:p>
        </p:txBody>
      </p:sp>
      <p:sp>
        <p:nvSpPr>
          <p:cNvPr id="15" name="Slide Number Placeholder 5">
            <a:extLst>
              <a:ext uri="{FF2B5EF4-FFF2-40B4-BE49-F238E27FC236}">
                <a16:creationId xmlns:a16="http://schemas.microsoft.com/office/drawing/2014/main" id="{8DBF1F0F-97EF-4D74-A4D0-217EA478DC08}"/>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2" name="Footer Placeholder 10">
            <a:extLst>
              <a:ext uri="{FF2B5EF4-FFF2-40B4-BE49-F238E27FC236}">
                <a16:creationId xmlns:a16="http://schemas.microsoft.com/office/drawing/2014/main" id="{74C35F04-76D4-4B98-A67F-2CB880FD6A98}"/>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25682844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 whit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95A594-3BD2-D54E-93FD-6F7FCA50C312}"/>
              </a:ext>
            </a:extLst>
          </p:cNvPr>
          <p:cNvSpPr>
            <a:spLocks noGrp="1"/>
          </p:cNvSpPr>
          <p:nvPr>
            <p:ph type="title" hasCustomPrompt="1"/>
          </p:nvPr>
        </p:nvSpPr>
        <p:spPr>
          <a:xfrm>
            <a:off x="501255" y="2126855"/>
            <a:ext cx="7995188" cy="1365647"/>
          </a:xfrm>
          <a:prstGeom prst="rect">
            <a:avLst/>
          </a:prstGeom>
        </p:spPr>
        <p:txBody>
          <a:bodyPr anchor="b" anchorCtr="0">
            <a:noAutofit/>
          </a:bodyPr>
          <a:lstStyle>
            <a:lvl1pPr algn="r">
              <a:defRPr sz="4050">
                <a:solidFill>
                  <a:srgbClr val="4E008E"/>
                </a:solidFill>
              </a:defRPr>
            </a:lvl1pPr>
          </a:lstStyle>
          <a:p>
            <a:r>
              <a:rPr lang="en-GB" noProof="0"/>
              <a:t>“Insert </a:t>
            </a:r>
            <a:br>
              <a:rPr lang="en-GB" noProof="0"/>
            </a:br>
            <a:r>
              <a:rPr lang="en-GB" noProof="0"/>
              <a:t>text here.”</a:t>
            </a:r>
          </a:p>
        </p:txBody>
      </p:sp>
      <p:sp>
        <p:nvSpPr>
          <p:cNvPr id="13" name="Tekstin paikkamerkki 2"/>
          <p:cNvSpPr>
            <a:spLocks noGrp="1"/>
          </p:cNvSpPr>
          <p:nvPr>
            <p:ph type="body" sz="quarter" idx="11" hasCustomPrompt="1"/>
          </p:nvPr>
        </p:nvSpPr>
        <p:spPr>
          <a:xfrm>
            <a:off x="501254" y="3588542"/>
            <a:ext cx="7995047" cy="1080000"/>
          </a:xfrm>
        </p:spPr>
        <p:txBody>
          <a:bodyPr>
            <a:noAutofit/>
          </a:bodyPr>
          <a:lstStyle>
            <a:lvl1pPr marL="0" indent="0" algn="r">
              <a:buFontTx/>
              <a:buNone/>
              <a:defRPr sz="2400">
                <a:solidFill>
                  <a:srgbClr val="4E008E"/>
                </a:solidFill>
              </a:defRPr>
            </a:lvl1pPr>
            <a:lvl2pPr marL="235738" indent="0" algn="r">
              <a:buFontTx/>
              <a:buNone/>
              <a:defRPr/>
            </a:lvl2pPr>
            <a:lvl3pPr marL="503623" indent="0" algn="r">
              <a:buFontTx/>
              <a:buNone/>
              <a:defRPr/>
            </a:lvl3pPr>
            <a:lvl4pPr marL="770315" indent="0" algn="r">
              <a:buFontTx/>
              <a:buNone/>
              <a:defRPr/>
            </a:lvl4pPr>
            <a:lvl5pPr marL="1002481" indent="0" algn="r">
              <a:buFontTx/>
              <a:buNone/>
              <a:defRPr/>
            </a:lvl5pPr>
          </a:lstStyle>
          <a:p>
            <a:pPr lvl="0"/>
            <a:r>
              <a:rPr lang="en-GB" noProof="0"/>
              <a:t>– Firstname Lastname</a:t>
            </a:r>
          </a:p>
        </p:txBody>
      </p:sp>
      <p:sp>
        <p:nvSpPr>
          <p:cNvPr id="11" name="Date Placeholder 3">
            <a:extLst>
              <a:ext uri="{FF2B5EF4-FFF2-40B4-BE49-F238E27FC236}">
                <a16:creationId xmlns:a16="http://schemas.microsoft.com/office/drawing/2014/main" id="{2D54C215-BF9C-463D-8116-5E5F873B8321}"/>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094B6ABF-E6F5-41B9-BB68-99CB5B28954F}" type="datetime1">
              <a:rPr lang="en-US" smtClean="0"/>
              <a:t>26-Oct-23</a:t>
            </a:fld>
            <a:endParaRPr lang="en-US"/>
          </a:p>
        </p:txBody>
      </p:sp>
      <p:sp>
        <p:nvSpPr>
          <p:cNvPr id="14" name="Slide Number Placeholder 5">
            <a:extLst>
              <a:ext uri="{FF2B5EF4-FFF2-40B4-BE49-F238E27FC236}">
                <a16:creationId xmlns:a16="http://schemas.microsoft.com/office/drawing/2014/main" id="{822651F8-67AD-4CA7-B5C5-141B94156E9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8" name="Footer Placeholder 10">
            <a:extLst>
              <a:ext uri="{FF2B5EF4-FFF2-40B4-BE49-F238E27FC236}">
                <a16:creationId xmlns:a16="http://schemas.microsoft.com/office/drawing/2014/main" id="{D38B48EA-3C26-4DE6-8A6F-BD13DFD31C46}"/>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3716475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white">
    <p:spTree>
      <p:nvGrpSpPr>
        <p:cNvPr id="1" name=""/>
        <p:cNvGrpSpPr/>
        <p:nvPr/>
      </p:nvGrpSpPr>
      <p:grpSpPr>
        <a:xfrm>
          <a:off x="0" y="0"/>
          <a:ext cx="0" cy="0"/>
          <a:chOff x="0" y="0"/>
          <a:chExt cx="0" cy="0"/>
        </a:xfrm>
      </p:grpSpPr>
      <p:sp>
        <p:nvSpPr>
          <p:cNvPr id="2" name="Title 1"/>
          <p:cNvSpPr>
            <a:spLocks noGrp="1"/>
          </p:cNvSpPr>
          <p:nvPr>
            <p:ph type="ctrTitle"/>
          </p:nvPr>
        </p:nvSpPr>
        <p:spPr>
          <a:xfrm>
            <a:off x="413149" y="2068200"/>
            <a:ext cx="8317706" cy="1080000"/>
          </a:xfrm>
          <a:prstGeom prst="rect">
            <a:avLst/>
          </a:prstGeom>
        </p:spPr>
        <p:txBody>
          <a:bodyPr anchor="b">
            <a:noAutofit/>
          </a:bodyPr>
          <a:lstStyle>
            <a:lvl1pPr algn="ctr">
              <a:defRPr sz="4050">
                <a:solidFill>
                  <a:srgbClr val="4E008E"/>
                </a:solidFill>
              </a:defRPr>
            </a:lvl1pPr>
          </a:lstStyle>
          <a:p>
            <a:r>
              <a:rPr lang="en-US" noProof="0"/>
              <a:t>Click to edit Master title style</a:t>
            </a:r>
            <a:endParaRPr lang="en-GB" noProof="0"/>
          </a:p>
        </p:txBody>
      </p:sp>
      <p:sp>
        <p:nvSpPr>
          <p:cNvPr id="3" name="Subtitle 2"/>
          <p:cNvSpPr>
            <a:spLocks noGrp="1"/>
          </p:cNvSpPr>
          <p:nvPr>
            <p:ph type="subTitle" idx="1"/>
          </p:nvPr>
        </p:nvSpPr>
        <p:spPr>
          <a:xfrm>
            <a:off x="418193" y="3326400"/>
            <a:ext cx="8312663" cy="1080000"/>
          </a:xfrm>
        </p:spPr>
        <p:txBody>
          <a:bodyPr>
            <a:noAutofit/>
          </a:bodyPr>
          <a:lstStyle>
            <a:lvl1pPr marL="0" indent="0" algn="ctr">
              <a:buNone/>
              <a:defRPr sz="2400">
                <a:solidFill>
                  <a:srgbClr val="4E008E"/>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noProof="0"/>
              <a:t>Click to edit Master subtitle style</a:t>
            </a:r>
            <a:endParaRPr lang="en-GB" noProof="0"/>
          </a:p>
        </p:txBody>
      </p:sp>
      <p:sp>
        <p:nvSpPr>
          <p:cNvPr id="7" name="Footer Placeholder 10">
            <a:extLst>
              <a:ext uri="{FF2B5EF4-FFF2-40B4-BE49-F238E27FC236}">
                <a16:creationId xmlns:a16="http://schemas.microsoft.com/office/drawing/2014/main" id="{B2D621D0-61E7-E946-BBC9-24D91EEA5E2F}"/>
              </a:ext>
            </a:extLst>
          </p:cNvPr>
          <p:cNvSpPr>
            <a:spLocks noGrp="1"/>
          </p:cNvSpPr>
          <p:nvPr>
            <p:ph type="ftr" sz="quarter" idx="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8" name="Date Placeholder 3">
            <a:extLst>
              <a:ext uri="{FF2B5EF4-FFF2-40B4-BE49-F238E27FC236}">
                <a16:creationId xmlns:a16="http://schemas.microsoft.com/office/drawing/2014/main" id="{38BB0235-0F5A-40FA-B663-F054FD106CF2}"/>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5890944A-C7F9-4C1B-8FF9-F45078C69364}" type="datetime1">
              <a:rPr lang="en-US" smtClean="0"/>
              <a:t>26-Oct-23</a:t>
            </a:fld>
            <a:endParaRPr lang="en-US"/>
          </a:p>
        </p:txBody>
      </p:sp>
      <p:sp>
        <p:nvSpPr>
          <p:cNvPr id="9" name="Slide Number Placeholder 5">
            <a:extLst>
              <a:ext uri="{FF2B5EF4-FFF2-40B4-BE49-F238E27FC236}">
                <a16:creationId xmlns:a16="http://schemas.microsoft.com/office/drawing/2014/main" id="{BE0BDB65-6D51-44F4-970C-428F139C630D}"/>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200921825"/>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 purple">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CFF25AA6-74E4-4FDC-97D1-348B884E4510}"/>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11" name="Title 1"/>
          <p:cNvSpPr>
            <a:spLocks noGrp="1"/>
          </p:cNvSpPr>
          <p:nvPr>
            <p:ph type="title" hasCustomPrompt="1"/>
          </p:nvPr>
        </p:nvSpPr>
        <p:spPr>
          <a:xfrm>
            <a:off x="601699" y="2012555"/>
            <a:ext cx="7995188" cy="1365647"/>
          </a:xfrm>
          <a:prstGeom prst="rect">
            <a:avLst/>
          </a:prstGeom>
        </p:spPr>
        <p:txBody>
          <a:bodyPr>
            <a:noAutofit/>
          </a:bodyPr>
          <a:lstStyle>
            <a:lvl1pPr algn="r">
              <a:defRPr sz="4050">
                <a:solidFill>
                  <a:schemeClr val="bg1"/>
                </a:solidFill>
              </a:defRPr>
            </a:lvl1pPr>
          </a:lstStyle>
          <a:p>
            <a:r>
              <a:rPr lang="en-GB" noProof="0"/>
              <a:t>“Insert </a:t>
            </a:r>
            <a:br>
              <a:rPr lang="en-GB" noProof="0"/>
            </a:br>
            <a:r>
              <a:rPr lang="en-GB" noProof="0"/>
              <a:t>text here.”</a:t>
            </a:r>
          </a:p>
        </p:txBody>
      </p:sp>
      <p:sp>
        <p:nvSpPr>
          <p:cNvPr id="12" name="Tekstin paikkamerkki 13"/>
          <p:cNvSpPr>
            <a:spLocks noGrp="1"/>
          </p:cNvSpPr>
          <p:nvPr>
            <p:ph type="body" sz="quarter" idx="12" hasCustomPrompt="1"/>
          </p:nvPr>
        </p:nvSpPr>
        <p:spPr>
          <a:xfrm>
            <a:off x="601701" y="3454790"/>
            <a:ext cx="7983262" cy="1080000"/>
          </a:xfrm>
        </p:spPr>
        <p:txBody>
          <a:bodyPr>
            <a:noAutofit/>
          </a:bodyPr>
          <a:lstStyle>
            <a:lvl1pPr marL="0" indent="0" algn="r">
              <a:buFontTx/>
              <a:buNone/>
              <a:defRPr sz="2400">
                <a:solidFill>
                  <a:schemeClr val="bg1"/>
                </a:solidFill>
              </a:defRPr>
            </a:lvl1pPr>
            <a:lvl2pPr marL="235738" indent="0">
              <a:buFontTx/>
              <a:buNone/>
              <a:defRPr>
                <a:solidFill>
                  <a:schemeClr val="bg1"/>
                </a:solidFill>
              </a:defRPr>
            </a:lvl2pPr>
            <a:lvl3pPr marL="503623" indent="0">
              <a:buFontTx/>
              <a:buNone/>
              <a:defRPr>
                <a:solidFill>
                  <a:schemeClr val="bg1"/>
                </a:solidFill>
              </a:defRPr>
            </a:lvl3pPr>
            <a:lvl4pPr marL="770315" indent="0">
              <a:buFontTx/>
              <a:buNone/>
              <a:defRPr>
                <a:solidFill>
                  <a:schemeClr val="bg1"/>
                </a:solidFill>
              </a:defRPr>
            </a:lvl4pPr>
            <a:lvl5pPr marL="1002481" indent="0">
              <a:buFontTx/>
              <a:buNone/>
              <a:defRPr>
                <a:solidFill>
                  <a:schemeClr val="bg1"/>
                </a:solidFill>
              </a:defRPr>
            </a:lvl5pPr>
          </a:lstStyle>
          <a:p>
            <a:pPr algn="r"/>
            <a:r>
              <a:rPr lang="en-GB" noProof="0">
                <a:solidFill>
                  <a:schemeClr val="bg1"/>
                </a:solidFill>
              </a:rPr>
              <a:t>– Firstname Lastname</a:t>
            </a:r>
          </a:p>
        </p:txBody>
      </p:sp>
      <p:sp>
        <p:nvSpPr>
          <p:cNvPr id="13" name="Footer Placeholder 4">
            <a:extLst>
              <a:ext uri="{FF2B5EF4-FFF2-40B4-BE49-F238E27FC236}">
                <a16:creationId xmlns:a16="http://schemas.microsoft.com/office/drawing/2014/main" id="{D4DAC962-BCA0-4E26-A90A-EC7C6038D1A4}"/>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4" name="Date Placeholder 3">
            <a:extLst>
              <a:ext uri="{FF2B5EF4-FFF2-40B4-BE49-F238E27FC236}">
                <a16:creationId xmlns:a16="http://schemas.microsoft.com/office/drawing/2014/main" id="{7B84C95F-B250-4250-A075-AEF10367FC22}"/>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2ED90937-A9DE-497B-9FF2-AE78C64FEAC4}" type="datetime1">
              <a:rPr lang="en-US" smtClean="0"/>
              <a:t>26-Oct-23</a:t>
            </a:fld>
            <a:endParaRPr lang="en-US"/>
          </a:p>
        </p:txBody>
      </p:sp>
      <p:sp>
        <p:nvSpPr>
          <p:cNvPr id="15" name="Slide Number Placeholder 5">
            <a:extLst>
              <a:ext uri="{FF2B5EF4-FFF2-40B4-BE49-F238E27FC236}">
                <a16:creationId xmlns:a16="http://schemas.microsoft.com/office/drawing/2014/main" id="{026F114B-97C9-4F70-8E58-1AFA5B8E3A2F}"/>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40083916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resenter - whit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B2510EA-1654-E84D-A789-CFF2920E002A}"/>
              </a:ext>
              <a:ext uri="{C183D7F6-B498-43B3-948B-1728B52AA6E4}">
                <adec:decorative xmlns:adec="http://schemas.microsoft.com/office/drawing/2017/decorative" val="1"/>
              </a:ext>
            </a:extLst>
          </p:cNvPr>
          <p:cNvSpPr/>
          <p:nvPr/>
        </p:nvSpPr>
        <p:spPr>
          <a:xfrm>
            <a:off x="208484" y="477316"/>
            <a:ext cx="8935517" cy="466618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7" name="Rectangle 6">
            <a:extLst>
              <a:ext uri="{FF2B5EF4-FFF2-40B4-BE49-F238E27FC236}">
                <a16:creationId xmlns:a16="http://schemas.microsoft.com/office/drawing/2014/main" id="{53B9B4DE-33B9-0041-8077-678234364330}"/>
              </a:ext>
              <a:ext uri="{C183D7F6-B498-43B3-948B-1728B52AA6E4}">
                <adec:decorative xmlns:adec="http://schemas.microsoft.com/office/drawing/2017/decorative" val="1"/>
              </a:ext>
            </a:extLst>
          </p:cNvPr>
          <p:cNvSpPr/>
          <p:nvPr/>
        </p:nvSpPr>
        <p:spPr>
          <a:xfrm>
            <a:off x="820132" y="1176856"/>
            <a:ext cx="7268066" cy="3045530"/>
          </a:xfrm>
          <a:prstGeom prst="rect">
            <a:avLst/>
          </a:prstGeom>
          <a:solidFill>
            <a:schemeClr val="bg1"/>
          </a:solidFill>
          <a:ln>
            <a:noFill/>
          </a:ln>
          <a:effectLst>
            <a:outerShdw blurRad="190500" dist="38100" dir="2700000" sx="74000" sy="7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i-FI" sz="1013">
              <a:solidFill>
                <a:schemeClr val="tx1">
                  <a:lumMod val="60000"/>
                  <a:lumOff val="40000"/>
                </a:schemeClr>
              </a:solidFill>
            </a:endParaRPr>
          </a:p>
        </p:txBody>
      </p:sp>
      <p:sp>
        <p:nvSpPr>
          <p:cNvPr id="9" name="Picture Placeholder 8">
            <a:extLst>
              <a:ext uri="{FF2B5EF4-FFF2-40B4-BE49-F238E27FC236}">
                <a16:creationId xmlns:a16="http://schemas.microsoft.com/office/drawing/2014/main" id="{933A1E0F-9E5E-9745-BEF2-2CE041671C63}"/>
              </a:ext>
              <a:ext uri="{C183D7F6-B498-43B3-948B-1728B52AA6E4}">
                <adec:decorative xmlns:adec="http://schemas.microsoft.com/office/drawing/2017/decorative" val="0"/>
              </a:ext>
            </a:extLst>
          </p:cNvPr>
          <p:cNvSpPr>
            <a:spLocks noGrp="1"/>
          </p:cNvSpPr>
          <p:nvPr>
            <p:ph type="pic" sz="quarter" idx="14"/>
          </p:nvPr>
        </p:nvSpPr>
        <p:spPr>
          <a:xfrm>
            <a:off x="6497425" y="1412574"/>
            <a:ext cx="1801232" cy="2568174"/>
          </a:xfrm>
          <a:solidFill>
            <a:srgbClr val="7DCDBE"/>
          </a:solidFill>
        </p:spPr>
        <p:txBody>
          <a:bodyPr/>
          <a:lstStyle>
            <a:lvl1pPr marL="0" indent="0" algn="ctr">
              <a:buNone/>
              <a:defRPr>
                <a:solidFill>
                  <a:schemeClr val="tx1"/>
                </a:solidFill>
              </a:defRPr>
            </a:lvl1pPr>
          </a:lstStyle>
          <a:p>
            <a:r>
              <a:rPr lang="en-US"/>
              <a:t>Click icon to add picture</a:t>
            </a:r>
            <a:endParaRPr lang="en-US" dirty="0"/>
          </a:p>
        </p:txBody>
      </p:sp>
      <p:sp>
        <p:nvSpPr>
          <p:cNvPr id="10" name="Text Placeholder 2">
            <a:extLst>
              <a:ext uri="{FF2B5EF4-FFF2-40B4-BE49-F238E27FC236}">
                <a16:creationId xmlns:a16="http://schemas.microsoft.com/office/drawing/2014/main" id="{BDD4BC1B-C1D1-4F41-B9B7-335D450148A5}"/>
              </a:ext>
            </a:extLst>
          </p:cNvPr>
          <p:cNvSpPr>
            <a:spLocks noGrp="1"/>
          </p:cNvSpPr>
          <p:nvPr>
            <p:ph type="body" idx="1" hasCustomPrompt="1"/>
          </p:nvPr>
        </p:nvSpPr>
        <p:spPr>
          <a:xfrm>
            <a:off x="1126596" y="1176858"/>
            <a:ext cx="5120930" cy="612569"/>
          </a:xfrm>
        </p:spPr>
        <p:txBody>
          <a:bodyPr anchor="b" anchorCtr="0">
            <a:noAutofit/>
          </a:bodyPr>
          <a:lstStyle>
            <a:lvl1pPr marL="0" indent="0">
              <a:buNone/>
              <a:defRPr sz="2400" b="1">
                <a:solidFill>
                  <a:srgbClr val="4E008E"/>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GB" noProof="0"/>
              <a:t>Firstname Lastname</a:t>
            </a:r>
          </a:p>
        </p:txBody>
      </p:sp>
      <p:sp>
        <p:nvSpPr>
          <p:cNvPr id="11" name="Content Placeholder 3">
            <a:extLst>
              <a:ext uri="{FF2B5EF4-FFF2-40B4-BE49-F238E27FC236}">
                <a16:creationId xmlns:a16="http://schemas.microsoft.com/office/drawing/2014/main" id="{A2938A8D-D773-5142-92B9-89D818060D6F}"/>
              </a:ext>
            </a:extLst>
          </p:cNvPr>
          <p:cNvSpPr>
            <a:spLocks noGrp="1"/>
          </p:cNvSpPr>
          <p:nvPr>
            <p:ph sz="half" idx="2" hasCustomPrompt="1"/>
          </p:nvPr>
        </p:nvSpPr>
        <p:spPr>
          <a:xfrm>
            <a:off x="1126598" y="1789425"/>
            <a:ext cx="5120928" cy="273851"/>
          </a:xfrm>
        </p:spPr>
        <p:txBody>
          <a:bodyPr>
            <a:noAutofit/>
          </a:bodyPr>
          <a:lstStyle>
            <a:lvl1pPr marL="0" indent="0" algn="l">
              <a:buNone/>
              <a:defRPr sz="1800">
                <a:solidFill>
                  <a:srgbClr val="7DCDBE"/>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Title</a:t>
            </a:r>
          </a:p>
        </p:txBody>
      </p:sp>
      <p:cxnSp>
        <p:nvCxnSpPr>
          <p:cNvPr id="17" name="Straight Connector 16">
            <a:extLst>
              <a:ext uri="{FF2B5EF4-FFF2-40B4-BE49-F238E27FC236}">
                <a16:creationId xmlns:a16="http://schemas.microsoft.com/office/drawing/2014/main" id="{CA126850-0A2D-214C-8173-B9D9A2BCD6CD}"/>
              </a:ext>
            </a:extLst>
          </p:cNvPr>
          <p:cNvCxnSpPr/>
          <p:nvPr/>
        </p:nvCxnSpPr>
        <p:spPr>
          <a:xfrm>
            <a:off x="3651560" y="2238221"/>
            <a:ext cx="0" cy="1739617"/>
          </a:xfrm>
          <a:prstGeom prst="line">
            <a:avLst/>
          </a:prstGeom>
          <a:ln w="3175">
            <a:solidFill>
              <a:srgbClr val="4E008E"/>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B09D0D4C-BB57-D348-99EE-61BD94E3A565}"/>
              </a:ext>
            </a:extLst>
          </p:cNvPr>
          <p:cNvSpPr>
            <a:spLocks noGrp="1"/>
          </p:cNvSpPr>
          <p:nvPr>
            <p:ph type="body" sz="quarter" idx="17"/>
          </p:nvPr>
        </p:nvSpPr>
        <p:spPr>
          <a:xfrm>
            <a:off x="1126595" y="2186482"/>
            <a:ext cx="2387805" cy="1794267"/>
          </a:xfrm>
        </p:spPr>
        <p:txBody>
          <a:bodyPr>
            <a:noAutofit/>
          </a:bodyPr>
          <a:lstStyle>
            <a:lvl1pPr marL="0" indent="0">
              <a:lnSpc>
                <a:spcPct val="100000"/>
              </a:lnSpc>
              <a:buNone/>
              <a:defRPr sz="1500"/>
            </a:lvl1pPr>
            <a:lvl2pPr marL="235738" indent="0">
              <a:lnSpc>
                <a:spcPct val="100000"/>
              </a:lnSpc>
              <a:buNone/>
              <a:defRPr sz="1500"/>
            </a:lvl2pPr>
            <a:lvl3pPr marL="503623" indent="0">
              <a:lnSpc>
                <a:spcPct val="100000"/>
              </a:lnSpc>
              <a:buNone/>
              <a:defRPr sz="1500"/>
            </a:lvl3pPr>
            <a:lvl4pPr marL="770315" indent="0">
              <a:lnSpc>
                <a:spcPct val="100000"/>
              </a:lnSpc>
              <a:buNone/>
              <a:defRPr sz="1500"/>
            </a:lvl4pPr>
            <a:lvl5pPr marL="1002481" indent="0">
              <a:lnSpc>
                <a:spcPct val="100000"/>
              </a:lnSpc>
              <a:buNone/>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Text Placeholder 18">
            <a:extLst>
              <a:ext uri="{FF2B5EF4-FFF2-40B4-BE49-F238E27FC236}">
                <a16:creationId xmlns:a16="http://schemas.microsoft.com/office/drawing/2014/main" id="{282D1424-0632-DE42-8831-FEFEDCC90799}"/>
              </a:ext>
            </a:extLst>
          </p:cNvPr>
          <p:cNvSpPr>
            <a:spLocks noGrp="1"/>
          </p:cNvSpPr>
          <p:nvPr>
            <p:ph type="body" sz="quarter" idx="18"/>
          </p:nvPr>
        </p:nvSpPr>
        <p:spPr>
          <a:xfrm>
            <a:off x="3859721" y="2185651"/>
            <a:ext cx="2387805" cy="1795129"/>
          </a:xfrm>
        </p:spPr>
        <p:txBody>
          <a:bodyPr>
            <a:noAutofit/>
          </a:bodyPr>
          <a:lstStyle>
            <a:lvl1pPr marL="0" indent="0">
              <a:lnSpc>
                <a:spcPct val="100000"/>
              </a:lnSpc>
              <a:buNone/>
              <a:defRPr sz="1500"/>
            </a:lvl1pPr>
            <a:lvl2pPr marL="235738" indent="0">
              <a:lnSpc>
                <a:spcPct val="100000"/>
              </a:lnSpc>
              <a:buNone/>
              <a:defRPr sz="1500"/>
            </a:lvl2pPr>
            <a:lvl3pPr marL="503623" indent="0">
              <a:lnSpc>
                <a:spcPct val="100000"/>
              </a:lnSpc>
              <a:buNone/>
              <a:defRPr sz="1500"/>
            </a:lvl3pPr>
            <a:lvl4pPr marL="770315" indent="0">
              <a:lnSpc>
                <a:spcPct val="100000"/>
              </a:lnSpc>
              <a:buNone/>
              <a:defRPr sz="1500"/>
            </a:lvl4pPr>
            <a:lvl5pPr marL="1002481" indent="0">
              <a:lnSpc>
                <a:spcPct val="100000"/>
              </a:lnSpc>
              <a:buFont typeface="Arial" panose="020B0604020202020204" pitchFamily="34" charset="0"/>
              <a:buNone/>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Date Placeholder 3">
            <a:extLst>
              <a:ext uri="{FF2B5EF4-FFF2-40B4-BE49-F238E27FC236}">
                <a16:creationId xmlns:a16="http://schemas.microsoft.com/office/drawing/2014/main" id="{266ED82B-11B6-41FE-87C7-2B5722E38F87}"/>
              </a:ext>
            </a:extLst>
          </p:cNvPr>
          <p:cNvSpPr>
            <a:spLocks noGrp="1"/>
          </p:cNvSpPr>
          <p:nvPr>
            <p:ph type="dt" sz="half" idx="19"/>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F1212D1F-3E68-4C35-9293-8CC92A6935A6}" type="datetime1">
              <a:rPr lang="en-US" smtClean="0"/>
              <a:t>26-Oct-23</a:t>
            </a:fld>
            <a:endParaRPr lang="en-US"/>
          </a:p>
        </p:txBody>
      </p:sp>
      <p:sp>
        <p:nvSpPr>
          <p:cNvPr id="18" name="Slide Number Placeholder 5">
            <a:extLst>
              <a:ext uri="{FF2B5EF4-FFF2-40B4-BE49-F238E27FC236}">
                <a16:creationId xmlns:a16="http://schemas.microsoft.com/office/drawing/2014/main" id="{E69F5273-5630-41AF-BBE6-A465425B113E}"/>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3" name="Footer Placeholder 10">
            <a:extLst>
              <a:ext uri="{FF2B5EF4-FFF2-40B4-BE49-F238E27FC236}">
                <a16:creationId xmlns:a16="http://schemas.microsoft.com/office/drawing/2014/main" id="{9A05E985-5042-48F0-9519-B76D1E940482}"/>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3924367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ig picture - whit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A96305A-4729-C241-80A5-A3957FB9DF29}"/>
              </a:ext>
              <a:ext uri="{C183D7F6-B498-43B3-948B-1728B52AA6E4}">
                <adec:decorative xmlns:adec="http://schemas.microsoft.com/office/drawing/2017/decorative" val="1"/>
              </a:ext>
            </a:extLst>
          </p:cNvPr>
          <p:cNvSpPr>
            <a:spLocks noGrp="1"/>
          </p:cNvSpPr>
          <p:nvPr>
            <p:ph type="pic" sz="quarter" idx="13"/>
          </p:nvPr>
        </p:nvSpPr>
        <p:spPr>
          <a:xfrm>
            <a:off x="224943" y="471488"/>
            <a:ext cx="8919058" cy="4672013"/>
          </a:xfrm>
        </p:spPr>
        <p:txBody>
          <a:bodyPr/>
          <a:lstStyle>
            <a:lvl1pPr marL="0" indent="0" algn="ctr">
              <a:buNone/>
              <a:defRPr/>
            </a:lvl1pPr>
          </a:lstStyle>
          <a:p>
            <a:r>
              <a:rPr lang="en-US"/>
              <a:t>Click icon to add picture</a:t>
            </a:r>
            <a:endParaRPr lang="en-US" dirty="0"/>
          </a:p>
        </p:txBody>
      </p:sp>
      <p:sp>
        <p:nvSpPr>
          <p:cNvPr id="7" name="Date Placeholder 3">
            <a:extLst>
              <a:ext uri="{FF2B5EF4-FFF2-40B4-BE49-F238E27FC236}">
                <a16:creationId xmlns:a16="http://schemas.microsoft.com/office/drawing/2014/main" id="{72AACA4F-50A2-4213-AE5B-26622BDBF93E}"/>
              </a:ext>
            </a:extLst>
          </p:cNvPr>
          <p:cNvSpPr>
            <a:spLocks noGrp="1"/>
          </p:cNvSpPr>
          <p:nvPr>
            <p:ph type="dt" sz="half" idx="19"/>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6BE02B34-1209-4E47-8F9F-CF0A98637889}" type="datetime1">
              <a:rPr lang="en-US" smtClean="0"/>
              <a:t>26-Oct-23</a:t>
            </a:fld>
            <a:endParaRPr lang="en-US"/>
          </a:p>
        </p:txBody>
      </p:sp>
      <p:sp>
        <p:nvSpPr>
          <p:cNvPr id="9" name="Slide Number Placeholder 5">
            <a:extLst>
              <a:ext uri="{FF2B5EF4-FFF2-40B4-BE49-F238E27FC236}">
                <a16:creationId xmlns:a16="http://schemas.microsoft.com/office/drawing/2014/main" id="{79179ABD-0CDD-4487-ADD9-0679BFCE26AE}"/>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0" name="Footer Placeholder 10">
            <a:extLst>
              <a:ext uri="{FF2B5EF4-FFF2-40B4-BE49-F238E27FC236}">
                <a16:creationId xmlns:a16="http://schemas.microsoft.com/office/drawing/2014/main" id="{0BCA9A8C-35F5-4107-B91B-A52435FB7E95}"/>
              </a:ext>
            </a:extLst>
          </p:cNvPr>
          <p:cNvSpPr>
            <a:spLocks noGrp="1"/>
          </p:cNvSpPr>
          <p:nvPr>
            <p:ph type="ftr" sz="quarter" idx="20"/>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860347545"/>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Ending EN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p:nvSpPr>
        <p:spPr>
          <a:xfrm>
            <a:off x="2" y="0"/>
            <a:ext cx="9143999" cy="5143500"/>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dirty="0">
              <a:solidFill>
                <a:schemeClr val="tx1">
                  <a:lumMod val="60000"/>
                  <a:lumOff val="40000"/>
                </a:schemeClr>
              </a:solidFill>
            </a:endParaRPr>
          </a:p>
        </p:txBody>
      </p:sp>
      <p:pic>
        <p:nvPicPr>
          <p:cNvPr id="7" name="Kuva 6">
            <a:extLst>
              <a:ext uri="{FF2B5EF4-FFF2-40B4-BE49-F238E27FC236}">
                <a16:creationId xmlns:a16="http://schemas.microsoft.com/office/drawing/2014/main" id="{074A7632-0B5B-4DF2-9411-9E0ADFA0617B}"/>
              </a:ext>
            </a:extLst>
          </p:cNvPr>
          <p:cNvPicPr>
            <a:picLocks noChangeAspect="1"/>
          </p:cNvPicPr>
          <p:nvPr/>
        </p:nvPicPr>
        <p:blipFill>
          <a:blip r:embed="rId2"/>
          <a:stretch>
            <a:fillRect/>
          </a:stretch>
        </p:blipFill>
        <p:spPr>
          <a:xfrm>
            <a:off x="2262537" y="1409495"/>
            <a:ext cx="1669426" cy="2335526"/>
          </a:xfrm>
          <a:prstGeom prst="rect">
            <a:avLst/>
          </a:prstGeom>
        </p:spPr>
      </p:pic>
      <p:sp>
        <p:nvSpPr>
          <p:cNvPr id="8" name="Tekstiruutu 7">
            <a:extLst>
              <a:ext uri="{FF2B5EF4-FFF2-40B4-BE49-F238E27FC236}">
                <a16:creationId xmlns:a16="http://schemas.microsoft.com/office/drawing/2014/main" id="{A93BB476-CD94-4029-8F95-5AE34712627B}"/>
              </a:ext>
            </a:extLst>
          </p:cNvPr>
          <p:cNvSpPr txBox="1"/>
          <p:nvPr/>
        </p:nvSpPr>
        <p:spPr>
          <a:xfrm>
            <a:off x="4346096" y="1839966"/>
            <a:ext cx="2819085" cy="1669688"/>
          </a:xfrm>
          <a:prstGeom prst="rect">
            <a:avLst/>
          </a:prstGeom>
          <a:noFill/>
        </p:spPr>
        <p:txBody>
          <a:bodyPr wrap="square" rtlCol="0" anchor="b" anchorCtr="0">
            <a:spAutoFit/>
          </a:bodyPr>
          <a:lstStyle/>
          <a:p>
            <a:pPr>
              <a:lnSpc>
                <a:spcPts val="4050"/>
              </a:lnSpc>
            </a:pPr>
            <a:r>
              <a:rPr lang="en-GB" sz="4200" b="1" noProof="0">
                <a:solidFill>
                  <a:schemeClr val="bg1"/>
                </a:solidFill>
              </a:rPr>
              <a:t>Human Potential Unlimited.</a:t>
            </a:r>
          </a:p>
        </p:txBody>
      </p:sp>
    </p:spTree>
    <p:extLst>
      <p:ext uri="{BB962C8B-B14F-4D97-AF65-F5344CB8AC3E}">
        <p14:creationId xmlns:p14="http://schemas.microsoft.com/office/powerpoint/2010/main" val="2458311001"/>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413147" y="2236396"/>
            <a:ext cx="8317800" cy="9141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100"/>
              <a:buFont typeface="Arial"/>
              <a:buNone/>
              <a:defRPr sz="41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 name="Google Shape;21;p3"/>
          <p:cNvSpPr txBox="1">
            <a:spLocks noGrp="1"/>
          </p:cNvSpPr>
          <p:nvPr>
            <p:ph type="subTitle" idx="1"/>
          </p:nvPr>
        </p:nvSpPr>
        <p:spPr>
          <a:xfrm>
            <a:off x="418192" y="3326980"/>
            <a:ext cx="8312700" cy="5190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rgbClr val="7030A0"/>
              </a:buClr>
              <a:buSzPts val="1500"/>
              <a:buNone/>
              <a:defRPr sz="1500">
                <a:solidFill>
                  <a:srgbClr val="7030A0"/>
                </a:solidFill>
              </a:defRPr>
            </a:lvl1pPr>
            <a:lvl2pPr lvl="1" algn="ctr">
              <a:lnSpc>
                <a:spcPct val="90000"/>
              </a:lnSpc>
              <a:spcBef>
                <a:spcPts val="400"/>
              </a:spcBef>
              <a:spcAft>
                <a:spcPts val="0"/>
              </a:spcAft>
              <a:buClr>
                <a:srgbClr val="3A3838"/>
              </a:buClr>
              <a:buSzPts val="1500"/>
              <a:buNone/>
              <a:defRPr sz="1500"/>
            </a:lvl2pPr>
            <a:lvl3pPr lvl="2" algn="ctr">
              <a:lnSpc>
                <a:spcPct val="90000"/>
              </a:lnSpc>
              <a:spcBef>
                <a:spcPts val="400"/>
              </a:spcBef>
              <a:spcAft>
                <a:spcPts val="0"/>
              </a:spcAft>
              <a:buClr>
                <a:srgbClr val="3A3838"/>
              </a:buClr>
              <a:buSzPts val="1400"/>
              <a:buNone/>
              <a:defRPr sz="1400"/>
            </a:lvl3pPr>
            <a:lvl4pPr lvl="3" algn="ctr">
              <a:lnSpc>
                <a:spcPct val="90000"/>
              </a:lnSpc>
              <a:spcBef>
                <a:spcPts val="400"/>
              </a:spcBef>
              <a:spcAft>
                <a:spcPts val="0"/>
              </a:spcAft>
              <a:buClr>
                <a:srgbClr val="3A3838"/>
              </a:buClr>
              <a:buSzPts val="1200"/>
              <a:buNone/>
              <a:defRPr sz="1200"/>
            </a:lvl4pPr>
            <a:lvl5pPr lvl="4" algn="ctr">
              <a:lnSpc>
                <a:spcPct val="90000"/>
              </a:lnSpc>
              <a:spcBef>
                <a:spcPts val="400"/>
              </a:spcBef>
              <a:spcAft>
                <a:spcPts val="0"/>
              </a:spcAft>
              <a:buClr>
                <a:srgbClr val="3A3838"/>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2" name="Google Shape;22;p3"/>
          <p:cNvSpPr txBox="1">
            <a:spLocks noGrp="1"/>
          </p:cNvSpPr>
          <p:nvPr>
            <p:ph type="dt" idx="10"/>
          </p:nvPr>
        </p:nvSpPr>
        <p:spPr>
          <a:xfrm>
            <a:off x="8151778" y="4867275"/>
            <a:ext cx="575100" cy="190500"/>
          </a:xfrm>
          <a:prstGeom prst="rect">
            <a:avLst/>
          </a:prstGeom>
          <a:noFill/>
          <a:ln>
            <a:noFill/>
          </a:ln>
        </p:spPr>
        <p:txBody>
          <a:bodyPr spcFirstLastPara="1" wrap="square" lIns="0" tIns="34275" rIns="0" bIns="34275" anchor="b" anchorCtr="0">
            <a:noAutofit/>
          </a:bodyPr>
          <a:lstStyle>
            <a:lvl1pPr lvl="0" algn="r">
              <a:spcBef>
                <a:spcPts val="0"/>
              </a:spcBef>
              <a:spcAft>
                <a:spcPts val="0"/>
              </a:spcAft>
              <a:buSzPts val="1100"/>
              <a:buNone/>
              <a:defRPr>
                <a:solidFill>
                  <a:srgbClr val="A5A5A5"/>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fld id="{26D5FC5F-AA58-458F-ABA4-827CDC07175B}" type="datetime1">
              <a:rPr lang="en-US" smtClean="0"/>
              <a:t>26-Oct-23</a:t>
            </a:fld>
            <a:endParaRPr/>
          </a:p>
        </p:txBody>
      </p:sp>
      <p:sp>
        <p:nvSpPr>
          <p:cNvPr id="23" name="Google Shape;23;p3"/>
          <p:cNvSpPr txBox="1">
            <a:spLocks noGrp="1"/>
          </p:cNvSpPr>
          <p:nvPr>
            <p:ph type="sldNum" idx="12"/>
          </p:nvPr>
        </p:nvSpPr>
        <p:spPr>
          <a:xfrm>
            <a:off x="8592670" y="4881282"/>
            <a:ext cx="462000" cy="174900"/>
          </a:xfrm>
          <a:prstGeom prst="rect">
            <a:avLst/>
          </a:prstGeom>
          <a:noFill/>
          <a:ln>
            <a:noFill/>
          </a:ln>
        </p:spPr>
        <p:txBody>
          <a:bodyPr spcFirstLastPara="1" wrap="square" lIns="0" tIns="34275" rIns="68575" bIns="34275" anchor="b" anchorCtr="0">
            <a:noAutofit/>
          </a:bodyPr>
          <a:lstStyle>
            <a:lvl1pPr marL="0" lvl="0" indent="0" algn="r">
              <a:spcBef>
                <a:spcPts val="0"/>
              </a:spcBef>
              <a:buNone/>
              <a:defRPr sz="800" b="0" i="0" u="none" strike="noStrike" cap="none">
                <a:solidFill>
                  <a:srgbClr val="A5A5A5"/>
                </a:solidFill>
                <a:latin typeface="Arial"/>
                <a:ea typeface="Arial"/>
                <a:cs typeface="Arial"/>
                <a:sym typeface="Arial"/>
              </a:defRPr>
            </a:lvl1pPr>
            <a:lvl2pPr marL="0" lvl="1" indent="0" algn="r">
              <a:spcBef>
                <a:spcPts val="0"/>
              </a:spcBef>
              <a:buNone/>
              <a:defRPr sz="800" b="0" i="0" u="none" strike="noStrike" cap="none">
                <a:solidFill>
                  <a:srgbClr val="A5A5A5"/>
                </a:solidFill>
                <a:latin typeface="Arial"/>
                <a:ea typeface="Arial"/>
                <a:cs typeface="Arial"/>
                <a:sym typeface="Arial"/>
              </a:defRPr>
            </a:lvl2pPr>
            <a:lvl3pPr marL="0" lvl="2" indent="0" algn="r">
              <a:spcBef>
                <a:spcPts val="0"/>
              </a:spcBef>
              <a:buNone/>
              <a:defRPr sz="800" b="0" i="0" u="none" strike="noStrike" cap="none">
                <a:solidFill>
                  <a:srgbClr val="A5A5A5"/>
                </a:solidFill>
                <a:latin typeface="Arial"/>
                <a:ea typeface="Arial"/>
                <a:cs typeface="Arial"/>
                <a:sym typeface="Arial"/>
              </a:defRPr>
            </a:lvl3pPr>
            <a:lvl4pPr marL="0" lvl="3" indent="0" algn="r">
              <a:spcBef>
                <a:spcPts val="0"/>
              </a:spcBef>
              <a:buNone/>
              <a:defRPr sz="800" b="0" i="0" u="none" strike="noStrike" cap="none">
                <a:solidFill>
                  <a:srgbClr val="A5A5A5"/>
                </a:solidFill>
                <a:latin typeface="Arial"/>
                <a:ea typeface="Arial"/>
                <a:cs typeface="Arial"/>
                <a:sym typeface="Arial"/>
              </a:defRPr>
            </a:lvl4pPr>
            <a:lvl5pPr marL="0" lvl="4" indent="0" algn="r">
              <a:spcBef>
                <a:spcPts val="0"/>
              </a:spcBef>
              <a:buNone/>
              <a:defRPr sz="800" b="0" i="0" u="none" strike="noStrike" cap="none">
                <a:solidFill>
                  <a:srgbClr val="A5A5A5"/>
                </a:solidFill>
                <a:latin typeface="Arial"/>
                <a:ea typeface="Arial"/>
                <a:cs typeface="Arial"/>
                <a:sym typeface="Arial"/>
              </a:defRPr>
            </a:lvl5pPr>
            <a:lvl6pPr marL="0" lvl="5" indent="0" algn="r">
              <a:spcBef>
                <a:spcPts val="0"/>
              </a:spcBef>
              <a:buNone/>
              <a:defRPr sz="800" b="0" i="0" u="none" strike="noStrike" cap="none">
                <a:solidFill>
                  <a:srgbClr val="A5A5A5"/>
                </a:solidFill>
                <a:latin typeface="Arial"/>
                <a:ea typeface="Arial"/>
                <a:cs typeface="Arial"/>
                <a:sym typeface="Arial"/>
              </a:defRPr>
            </a:lvl6pPr>
            <a:lvl7pPr marL="0" lvl="6" indent="0" algn="r">
              <a:spcBef>
                <a:spcPts val="0"/>
              </a:spcBef>
              <a:buNone/>
              <a:defRPr sz="800" b="0" i="0" u="none" strike="noStrike" cap="none">
                <a:solidFill>
                  <a:srgbClr val="A5A5A5"/>
                </a:solidFill>
                <a:latin typeface="Arial"/>
                <a:ea typeface="Arial"/>
                <a:cs typeface="Arial"/>
                <a:sym typeface="Arial"/>
              </a:defRPr>
            </a:lvl7pPr>
            <a:lvl8pPr marL="0" lvl="7" indent="0" algn="r">
              <a:spcBef>
                <a:spcPts val="0"/>
              </a:spcBef>
              <a:buNone/>
              <a:defRPr sz="800" b="0" i="0" u="none" strike="noStrike" cap="none">
                <a:solidFill>
                  <a:srgbClr val="A5A5A5"/>
                </a:solidFill>
                <a:latin typeface="Arial"/>
                <a:ea typeface="Arial"/>
                <a:cs typeface="Arial"/>
                <a:sym typeface="Arial"/>
              </a:defRPr>
            </a:lvl8pPr>
            <a:lvl9pPr marL="0" lvl="8" indent="0" algn="r">
              <a:spcBef>
                <a:spcPts val="0"/>
              </a:spcBef>
              <a:buNone/>
              <a:defRPr sz="800" b="0" i="0" u="none" strike="noStrike" cap="none">
                <a:solidFill>
                  <a:srgbClr val="A5A5A5"/>
                </a:solidFill>
                <a:latin typeface="Arial"/>
                <a:ea typeface="Arial"/>
                <a:cs typeface="Arial"/>
                <a:sym typeface="Arial"/>
              </a:defRPr>
            </a:lvl9pPr>
          </a:lstStyle>
          <a:p>
            <a:r>
              <a:rPr lang="en"/>
              <a:t>|  </a:t>
            </a:r>
            <a:fld id="{00000000-1234-1234-1234-123412341234}" type="slidenum">
              <a:rPr lang="en" smtClean="0"/>
              <a:pPr/>
              <a:t>‹#›</a:t>
            </a:fld>
            <a:endParaRPr/>
          </a:p>
        </p:txBody>
      </p:sp>
      <p:sp>
        <p:nvSpPr>
          <p:cNvPr id="24" name="Google Shape;24;p3"/>
          <p:cNvSpPr txBox="1">
            <a:spLocks noGrp="1"/>
          </p:cNvSpPr>
          <p:nvPr>
            <p:ph type="ftr" idx="11"/>
          </p:nvPr>
        </p:nvSpPr>
        <p:spPr>
          <a:xfrm>
            <a:off x="316148" y="4867275"/>
            <a:ext cx="3086100" cy="1905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sz="800">
                <a:solidFill>
                  <a:srgbClr val="969696"/>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extLst>
      <p:ext uri="{BB962C8B-B14F-4D97-AF65-F5344CB8AC3E}">
        <p14:creationId xmlns:p14="http://schemas.microsoft.com/office/powerpoint/2010/main" val="71761994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83792"/>
            <a:ext cx="7886700" cy="484212"/>
          </a:xfrm>
          <a:prstGeom prst="rect">
            <a:avLst/>
          </a:prstGeom>
        </p:spPr>
        <p:txBody>
          <a:bodyPr/>
          <a:lstStyle/>
          <a:p>
            <a:r>
              <a:rPr lang="en-US" noProof="0"/>
              <a:t>Click to edit Master title style</a:t>
            </a:r>
            <a:endParaRPr lang="en-GB" noProof="0"/>
          </a:p>
        </p:txBody>
      </p:sp>
      <p:sp>
        <p:nvSpPr>
          <p:cNvPr id="3" name="Content Placeholder 2"/>
          <p:cNvSpPr>
            <a:spLocks noGrp="1"/>
          </p:cNvSpPr>
          <p:nvPr>
            <p:ph idx="1"/>
          </p:nvPr>
        </p:nvSpPr>
        <p:spPr>
          <a:xfrm>
            <a:off x="307800" y="1280472"/>
            <a:ext cx="7886700"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Footer Placeholder 10">
            <a:extLst>
              <a:ext uri="{FF2B5EF4-FFF2-40B4-BE49-F238E27FC236}">
                <a16:creationId xmlns:a16="http://schemas.microsoft.com/office/drawing/2014/main" id="{3405FCAB-7A18-034B-9743-CFD67A11D41C}"/>
              </a:ext>
            </a:extLst>
          </p:cNvPr>
          <p:cNvSpPr>
            <a:spLocks noGrp="1"/>
          </p:cNvSpPr>
          <p:nvPr>
            <p:ph type="ftr" sz="quarter" idx="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9" name="Date Placeholder 3">
            <a:extLst>
              <a:ext uri="{FF2B5EF4-FFF2-40B4-BE49-F238E27FC236}">
                <a16:creationId xmlns:a16="http://schemas.microsoft.com/office/drawing/2014/main" id="{9EC2DD84-1BF6-4E3C-BCC3-08913B1A4537}"/>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E27477C8-B4A8-4407-A3FA-1CDDBB8BAEA2}" type="datetime1">
              <a:rPr lang="en-US" smtClean="0"/>
              <a:t>26-Oct-23</a:t>
            </a:fld>
            <a:endParaRPr lang="en-US"/>
          </a:p>
        </p:txBody>
      </p:sp>
      <p:sp>
        <p:nvSpPr>
          <p:cNvPr id="10" name="Slide Number Placeholder 5">
            <a:extLst>
              <a:ext uri="{FF2B5EF4-FFF2-40B4-BE49-F238E27FC236}">
                <a16:creationId xmlns:a16="http://schemas.microsoft.com/office/drawing/2014/main" id="{36B2755C-0223-4E55-9084-FF6941279518}"/>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960316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purple">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E511953-F32B-4B5F-9EC2-2431EB03FD9F}"/>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0" y="683792"/>
            <a:ext cx="7886700" cy="484212"/>
          </a:xfrm>
          <a:prstGeom prst="rect">
            <a:avLst/>
          </a:prstGeom>
        </p:spPr>
        <p:txBody>
          <a:bodyPr/>
          <a:lstStyle>
            <a:lvl1pPr>
              <a:defRPr>
                <a:solidFill>
                  <a:schemeClr val="bg1"/>
                </a:solidFill>
              </a:defRPr>
            </a:lvl1pPr>
          </a:lstStyle>
          <a:p>
            <a:r>
              <a:rPr lang="en-US" noProof="0"/>
              <a:t>Click to edit Master title style</a:t>
            </a:r>
            <a:endParaRPr lang="en-GB" noProof="0"/>
          </a:p>
        </p:txBody>
      </p:sp>
      <p:sp>
        <p:nvSpPr>
          <p:cNvPr id="3" name="Content Placeholder 2"/>
          <p:cNvSpPr>
            <a:spLocks noGrp="1"/>
          </p:cNvSpPr>
          <p:nvPr>
            <p:ph idx="1"/>
          </p:nvPr>
        </p:nvSpPr>
        <p:spPr>
          <a:xfrm>
            <a:off x="307800" y="1280472"/>
            <a:ext cx="7886700"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Footer Placeholder 4">
            <a:extLst>
              <a:ext uri="{FF2B5EF4-FFF2-40B4-BE49-F238E27FC236}">
                <a16:creationId xmlns:a16="http://schemas.microsoft.com/office/drawing/2014/main" id="{4E01EC75-0511-4C59-AFDC-B169D9524780}"/>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0" name="Date Placeholder 3">
            <a:extLst>
              <a:ext uri="{FF2B5EF4-FFF2-40B4-BE49-F238E27FC236}">
                <a16:creationId xmlns:a16="http://schemas.microsoft.com/office/drawing/2014/main" id="{A4711C01-20AD-4C7D-A906-DDBC6C93E9A7}"/>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85A4CC40-8919-4814-9947-7912F9A6485E}" type="datetime1">
              <a:rPr lang="en-US" smtClean="0"/>
              <a:t>26-Oct-23</a:t>
            </a:fld>
            <a:endParaRPr lang="en-US"/>
          </a:p>
        </p:txBody>
      </p:sp>
      <p:sp>
        <p:nvSpPr>
          <p:cNvPr id="11" name="Slide Number Placeholder 5">
            <a:extLst>
              <a:ext uri="{FF2B5EF4-FFF2-40B4-BE49-F238E27FC236}">
                <a16:creationId xmlns:a16="http://schemas.microsoft.com/office/drawing/2014/main" id="{3D49CC18-975B-4218-9BEB-3D804548A460}"/>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157990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1" y="681038"/>
            <a:ext cx="7991615" cy="486966"/>
          </a:xfrm>
          <a:prstGeom prst="rect">
            <a:avLst/>
          </a:prstGeom>
        </p:spPr>
        <p:txBody>
          <a:bodyPr anchor="t" anchorCtr="0"/>
          <a:lstStyle/>
          <a:p>
            <a:r>
              <a:rPr lang="en-US" noProof="0"/>
              <a:t>Click to edit Master title style</a:t>
            </a:r>
            <a:endParaRPr lang="en-GB" noProof="0"/>
          </a:p>
        </p:txBody>
      </p:sp>
      <p:sp>
        <p:nvSpPr>
          <p:cNvPr id="3" name="Content Placeholder 2"/>
          <p:cNvSpPr>
            <a:spLocks noGrp="1"/>
          </p:cNvSpPr>
          <p:nvPr>
            <p:ph sz="half" idx="1"/>
          </p:nvPr>
        </p:nvSpPr>
        <p:spPr>
          <a:xfrm>
            <a:off x="307800" y="1369219"/>
            <a:ext cx="3886200"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4686301" y="1369219"/>
            <a:ext cx="4040599"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Footer Placeholder 10">
            <a:extLst>
              <a:ext uri="{FF2B5EF4-FFF2-40B4-BE49-F238E27FC236}">
                <a16:creationId xmlns:a16="http://schemas.microsoft.com/office/drawing/2014/main" id="{E5ECB8C9-6F71-8745-9B9D-ED3B992FA1B0}"/>
              </a:ext>
            </a:extLst>
          </p:cNvPr>
          <p:cNvSpPr>
            <a:spLocks noGrp="1"/>
          </p:cNvSpPr>
          <p:nvPr>
            <p:ph type="ftr" sz="quarter" idx="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9" name="Date Placeholder 3">
            <a:extLst>
              <a:ext uri="{FF2B5EF4-FFF2-40B4-BE49-F238E27FC236}">
                <a16:creationId xmlns:a16="http://schemas.microsoft.com/office/drawing/2014/main" id="{7BCE51E9-C67C-4EF8-826E-F1A4EE041BC0}"/>
              </a:ext>
            </a:extLst>
          </p:cNvPr>
          <p:cNvSpPr>
            <a:spLocks noGrp="1"/>
          </p:cNvSpPr>
          <p:nvPr>
            <p:ph type="dt" sz="half" idx="10"/>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B9765B1F-013E-4D0F-8F51-8EE9C2505FAA}" type="datetime1">
              <a:rPr lang="en-US" smtClean="0"/>
              <a:t>26-Oct-23</a:t>
            </a:fld>
            <a:endParaRPr lang="en-US"/>
          </a:p>
        </p:txBody>
      </p:sp>
      <p:sp>
        <p:nvSpPr>
          <p:cNvPr id="12" name="Slide Number Placeholder 5">
            <a:extLst>
              <a:ext uri="{FF2B5EF4-FFF2-40B4-BE49-F238E27FC236}">
                <a16:creationId xmlns:a16="http://schemas.microsoft.com/office/drawing/2014/main" id="{105DAC9A-9264-4E96-A741-2D8DA1F06451}"/>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249223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351703-006A-624D-9F66-D3B3015E7B64}"/>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1" y="681038"/>
            <a:ext cx="7982511" cy="486966"/>
          </a:xfrm>
          <a:prstGeom prst="rect">
            <a:avLst/>
          </a:prstGeom>
        </p:spPr>
        <p:txBody>
          <a:bodyPr anchor="b" anchorCtr="0"/>
          <a:lstStyle>
            <a:lvl1pPr>
              <a:defRPr>
                <a:solidFill>
                  <a:schemeClr val="bg1"/>
                </a:solidFill>
              </a:defRPr>
            </a:lvl1pPr>
          </a:lstStyle>
          <a:p>
            <a:r>
              <a:rPr lang="en-US" noProof="0"/>
              <a:t>Click to edit Master title style</a:t>
            </a:r>
            <a:endParaRPr lang="en-GB" noProof="0"/>
          </a:p>
        </p:txBody>
      </p:sp>
      <p:sp>
        <p:nvSpPr>
          <p:cNvPr id="3" name="Content Placeholder 2"/>
          <p:cNvSpPr>
            <a:spLocks noGrp="1"/>
          </p:cNvSpPr>
          <p:nvPr>
            <p:ph sz="half" idx="1"/>
          </p:nvPr>
        </p:nvSpPr>
        <p:spPr>
          <a:xfrm>
            <a:off x="307800" y="1279801"/>
            <a:ext cx="3886200"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4686301" y="1279801"/>
            <a:ext cx="4044554"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Footer Placeholder 4">
            <a:extLst>
              <a:ext uri="{FF2B5EF4-FFF2-40B4-BE49-F238E27FC236}">
                <a16:creationId xmlns:a16="http://schemas.microsoft.com/office/drawing/2014/main" id="{E8398AE9-4026-46A2-BBA1-AAB0971832B5}"/>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5" name="Date Placeholder 3">
            <a:extLst>
              <a:ext uri="{FF2B5EF4-FFF2-40B4-BE49-F238E27FC236}">
                <a16:creationId xmlns:a16="http://schemas.microsoft.com/office/drawing/2014/main" id="{9AE78F3E-1AD5-409A-90E2-A126A9F8418C}"/>
              </a:ext>
            </a:extLst>
          </p:cNvPr>
          <p:cNvSpPr>
            <a:spLocks noGrp="1"/>
          </p:cNvSpPr>
          <p:nvPr>
            <p:ph type="dt" sz="half" idx="1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A6DAF620-CD11-4186-A1E0-713C17007B0F}" type="datetime1">
              <a:rPr lang="en-US" smtClean="0"/>
              <a:t>26-Oct-23</a:t>
            </a:fld>
            <a:endParaRPr lang="en-US"/>
          </a:p>
        </p:txBody>
      </p:sp>
      <p:sp>
        <p:nvSpPr>
          <p:cNvPr id="16" name="Slide Number Placeholder 5">
            <a:extLst>
              <a:ext uri="{FF2B5EF4-FFF2-40B4-BE49-F238E27FC236}">
                <a16:creationId xmlns:a16="http://schemas.microsoft.com/office/drawing/2014/main" id="{DEFCCDBD-D833-4FF5-A833-32B63E903242}"/>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63147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1" y="687388"/>
            <a:ext cx="7987976" cy="486966"/>
          </a:xfrm>
          <a:prstGeom prst="rect">
            <a:avLst/>
          </a:prstGeom>
        </p:spPr>
        <p:txBody>
          <a:bodyPr anchor="t" anchorCtr="0"/>
          <a:lstStyle/>
          <a:p>
            <a:r>
              <a:rPr lang="en-US" noProof="0"/>
              <a:t>Click to edit Master title style</a:t>
            </a:r>
            <a:endParaRPr lang="en-GB" noProof="0"/>
          </a:p>
        </p:txBody>
      </p:sp>
      <p:sp>
        <p:nvSpPr>
          <p:cNvPr id="3" name="Text Placeholder 2"/>
          <p:cNvSpPr>
            <a:spLocks noGrp="1"/>
          </p:cNvSpPr>
          <p:nvPr>
            <p:ph type="body" idx="1"/>
          </p:nvPr>
        </p:nvSpPr>
        <p:spPr>
          <a:xfrm>
            <a:off x="307801" y="1275161"/>
            <a:ext cx="3868340" cy="603647"/>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noProof="0"/>
              <a:t>Click to edit Master text styles</a:t>
            </a:r>
          </a:p>
        </p:txBody>
      </p:sp>
      <p:sp>
        <p:nvSpPr>
          <p:cNvPr id="4" name="Content Placeholder 3"/>
          <p:cNvSpPr>
            <a:spLocks noGrp="1"/>
          </p:cNvSpPr>
          <p:nvPr>
            <p:ph sz="half" idx="2"/>
          </p:nvPr>
        </p:nvSpPr>
        <p:spPr>
          <a:xfrm>
            <a:off x="307801" y="1985964"/>
            <a:ext cx="3868340" cy="2656285"/>
          </a:xfrm>
        </p:spPr>
        <p:txBody>
          <a:bodyPr/>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Text Placeholder 4"/>
          <p:cNvSpPr>
            <a:spLocks noGrp="1"/>
          </p:cNvSpPr>
          <p:nvPr>
            <p:ph type="body" sz="quarter" idx="3"/>
          </p:nvPr>
        </p:nvSpPr>
        <p:spPr>
          <a:xfrm>
            <a:off x="4411265" y="1275161"/>
            <a:ext cx="3887391" cy="603647"/>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noProof="0"/>
              <a:t>Click to edit Master text styles</a:t>
            </a:r>
          </a:p>
        </p:txBody>
      </p:sp>
      <p:sp>
        <p:nvSpPr>
          <p:cNvPr id="6" name="Content Placeholder 5"/>
          <p:cNvSpPr>
            <a:spLocks noGrp="1"/>
          </p:cNvSpPr>
          <p:nvPr>
            <p:ph sz="quarter" idx="4"/>
          </p:nvPr>
        </p:nvSpPr>
        <p:spPr>
          <a:xfrm>
            <a:off x="4411265" y="1985962"/>
            <a:ext cx="3887391" cy="2656286"/>
          </a:xfrm>
        </p:spPr>
        <p:txBody>
          <a:bodyPr/>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3" name="Footer Placeholder 10">
            <a:extLst>
              <a:ext uri="{FF2B5EF4-FFF2-40B4-BE49-F238E27FC236}">
                <a16:creationId xmlns:a16="http://schemas.microsoft.com/office/drawing/2014/main" id="{20D11757-AD21-8C44-BA47-2C7CCF6BD25F}"/>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11" name="Date Placeholder 3">
            <a:extLst>
              <a:ext uri="{FF2B5EF4-FFF2-40B4-BE49-F238E27FC236}">
                <a16:creationId xmlns:a16="http://schemas.microsoft.com/office/drawing/2014/main" id="{8267BC55-B784-4D84-8769-21885DB5752F}"/>
              </a:ext>
            </a:extLst>
          </p:cNvPr>
          <p:cNvSpPr>
            <a:spLocks noGrp="1"/>
          </p:cNvSpPr>
          <p:nvPr>
            <p:ph type="dt" sz="half" idx="14"/>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46029F9D-17CF-4083-AEFD-A7C99E5DA184}" type="datetime1">
              <a:rPr lang="en-US" smtClean="0"/>
              <a:t>26-Oct-23</a:t>
            </a:fld>
            <a:endParaRPr lang="en-US"/>
          </a:p>
        </p:txBody>
      </p:sp>
      <p:sp>
        <p:nvSpPr>
          <p:cNvPr id="14" name="Slide Number Placeholder 5">
            <a:extLst>
              <a:ext uri="{FF2B5EF4-FFF2-40B4-BE49-F238E27FC236}">
                <a16:creationId xmlns:a16="http://schemas.microsoft.com/office/drawing/2014/main" id="{01527A28-514A-4E4D-B9BB-80131B1DE746}"/>
              </a:ext>
            </a:extLst>
          </p:cNvPr>
          <p:cNvSpPr>
            <a:spLocks noGrp="1"/>
          </p:cNvSpPr>
          <p:nvPr>
            <p:ph type="sldNum" sz="quarter" idx="15"/>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4097345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 purple">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8D2C57-C1F3-4D95-825E-2E55BFB96759}"/>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1" y="687388"/>
            <a:ext cx="7981622" cy="486966"/>
          </a:xfrm>
          <a:prstGeom prst="rect">
            <a:avLst/>
          </a:prstGeom>
        </p:spPr>
        <p:txBody>
          <a:bodyPr anchor="t" anchorCtr="0">
            <a:noAutofit/>
          </a:bodyPr>
          <a:lstStyle>
            <a:lvl1pPr>
              <a:defRPr>
                <a:solidFill>
                  <a:schemeClr val="bg1"/>
                </a:solidFill>
              </a:defRPr>
            </a:lvl1pPr>
          </a:lstStyle>
          <a:p>
            <a:r>
              <a:rPr lang="en-US" noProof="0"/>
              <a:t>Click to edit Master title style</a:t>
            </a:r>
            <a:endParaRPr lang="en-GB" noProof="0"/>
          </a:p>
        </p:txBody>
      </p:sp>
      <p:sp>
        <p:nvSpPr>
          <p:cNvPr id="3" name="Text Placeholder 2"/>
          <p:cNvSpPr>
            <a:spLocks noGrp="1"/>
          </p:cNvSpPr>
          <p:nvPr>
            <p:ph type="body" idx="1"/>
          </p:nvPr>
        </p:nvSpPr>
        <p:spPr>
          <a:xfrm>
            <a:off x="307801" y="1275161"/>
            <a:ext cx="3868340" cy="603647"/>
          </a:xfrm>
        </p:spPr>
        <p:txBody>
          <a:bodyPr anchor="b">
            <a:noAutofit/>
          </a:bodyPr>
          <a:lstStyle>
            <a:lvl1pPr marL="0" indent="0">
              <a:buNone/>
              <a:defRPr sz="1800" b="1">
                <a:solidFill>
                  <a:schemeClr val="bg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noProof="0"/>
              <a:t>Click to edit Master text styles</a:t>
            </a:r>
          </a:p>
        </p:txBody>
      </p:sp>
      <p:sp>
        <p:nvSpPr>
          <p:cNvPr id="4" name="Content Placeholder 3"/>
          <p:cNvSpPr>
            <a:spLocks noGrp="1"/>
          </p:cNvSpPr>
          <p:nvPr>
            <p:ph sz="half" idx="2"/>
          </p:nvPr>
        </p:nvSpPr>
        <p:spPr>
          <a:xfrm>
            <a:off x="307801" y="1985964"/>
            <a:ext cx="3868340" cy="2656285"/>
          </a:xfrm>
        </p:spPr>
        <p:txBody>
          <a:bodyPr>
            <a:noAutofit/>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Text Placeholder 4"/>
          <p:cNvSpPr>
            <a:spLocks noGrp="1"/>
          </p:cNvSpPr>
          <p:nvPr>
            <p:ph type="body" sz="quarter" idx="3"/>
          </p:nvPr>
        </p:nvSpPr>
        <p:spPr>
          <a:xfrm>
            <a:off x="4404913" y="1275161"/>
            <a:ext cx="3887391" cy="603647"/>
          </a:xfrm>
        </p:spPr>
        <p:txBody>
          <a:bodyPr anchor="b">
            <a:noAutofit/>
          </a:bodyPr>
          <a:lstStyle>
            <a:lvl1pPr marL="0" indent="0">
              <a:buNone/>
              <a:defRPr sz="1800" b="1">
                <a:solidFill>
                  <a:schemeClr val="bg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noProof="0"/>
              <a:t>Click to edit Master text styles</a:t>
            </a:r>
          </a:p>
        </p:txBody>
      </p:sp>
      <p:sp>
        <p:nvSpPr>
          <p:cNvPr id="6" name="Content Placeholder 5"/>
          <p:cNvSpPr>
            <a:spLocks noGrp="1"/>
          </p:cNvSpPr>
          <p:nvPr>
            <p:ph sz="quarter" idx="4"/>
          </p:nvPr>
        </p:nvSpPr>
        <p:spPr>
          <a:xfrm>
            <a:off x="4404913" y="1985962"/>
            <a:ext cx="3887391" cy="2656286"/>
          </a:xfrm>
        </p:spPr>
        <p:txBody>
          <a:bodyPr>
            <a:noAutofit/>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Footer Placeholder 4">
            <a:extLst>
              <a:ext uri="{FF2B5EF4-FFF2-40B4-BE49-F238E27FC236}">
                <a16:creationId xmlns:a16="http://schemas.microsoft.com/office/drawing/2014/main" id="{ECA17208-6DE2-4F5B-B757-D5C3A17631EF}"/>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5" name="Date Placeholder 3">
            <a:extLst>
              <a:ext uri="{FF2B5EF4-FFF2-40B4-BE49-F238E27FC236}">
                <a16:creationId xmlns:a16="http://schemas.microsoft.com/office/drawing/2014/main" id="{283CFA40-FCD9-4A03-A580-D0EEA6494001}"/>
              </a:ext>
            </a:extLst>
          </p:cNvPr>
          <p:cNvSpPr>
            <a:spLocks noGrp="1"/>
          </p:cNvSpPr>
          <p:nvPr>
            <p:ph type="dt" sz="half" idx="1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5A9469FA-C325-4A80-8A06-D03CAA8D813A}" type="datetime1">
              <a:rPr lang="en-US" smtClean="0"/>
              <a:t>26-Oct-23</a:t>
            </a:fld>
            <a:endParaRPr lang="en-US"/>
          </a:p>
        </p:txBody>
      </p:sp>
      <p:sp>
        <p:nvSpPr>
          <p:cNvPr id="16" name="Slide Number Placeholder 5">
            <a:extLst>
              <a:ext uri="{FF2B5EF4-FFF2-40B4-BE49-F238E27FC236}">
                <a16:creationId xmlns:a16="http://schemas.microsoft.com/office/drawing/2014/main" id="{8AACA649-1609-4824-AF1D-CF39DED724D4}"/>
              </a:ext>
            </a:extLst>
          </p:cNvPr>
          <p:cNvSpPr>
            <a:spLocks noGrp="1"/>
          </p:cNvSpPr>
          <p:nvPr>
            <p:ph type="sldNum" sz="quarter" idx="13"/>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3271021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7800" y="1280472"/>
            <a:ext cx="7886700" cy="3263504"/>
          </a:xfrm>
          <a:prstGeom prst="rect">
            <a:avLst/>
          </a:prstGeom>
        </p:spPr>
        <p:txBody>
          <a:bodyPr vert="horz" lIns="91440" tIns="45720" rIns="91440" bIns="45720" rtlCol="0">
            <a:noAutofit/>
          </a:bodyPr>
          <a:lstStyle/>
          <a:p>
            <a:pPr lvl="0"/>
            <a:r>
              <a:rPr lang="en-GB" noProof="0"/>
              <a:t>Muokkaa tekstin perustyylejä napsauttamalla</a:t>
            </a:r>
          </a:p>
          <a:p>
            <a:pPr lvl="1"/>
            <a:r>
              <a:rPr lang="en-GB" noProof="0"/>
              <a:t>toinen taso</a:t>
            </a:r>
          </a:p>
          <a:p>
            <a:pPr lvl="2"/>
            <a:r>
              <a:rPr lang="en-GB" noProof="0"/>
              <a:t>kolmas taso</a:t>
            </a:r>
          </a:p>
          <a:p>
            <a:pPr lvl="3"/>
            <a:r>
              <a:rPr lang="en-GB" noProof="0"/>
              <a:t>neljäs taso</a:t>
            </a:r>
          </a:p>
          <a:p>
            <a:pPr lvl="4"/>
            <a:r>
              <a:rPr lang="en-GB" noProof="0"/>
              <a:t>viides taso</a:t>
            </a:r>
          </a:p>
        </p:txBody>
      </p:sp>
      <p:sp>
        <p:nvSpPr>
          <p:cNvPr id="4" name="Date Placeholder 3"/>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775423B5-A902-4236-80FF-E18A0FAB6AFC}" type="datetime1">
              <a:rPr lang="en-US" smtClean="0"/>
              <a:t>26-Oct-23</a:t>
            </a:fld>
            <a:endParaRPr lang="en-US"/>
          </a:p>
        </p:txBody>
      </p:sp>
      <p:sp>
        <p:nvSpPr>
          <p:cNvPr id="6" name="Slide Number Placeholder 5"/>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1" name="Footer Placeholder 10">
            <a:extLst>
              <a:ext uri="{FF2B5EF4-FFF2-40B4-BE49-F238E27FC236}">
                <a16:creationId xmlns:a16="http://schemas.microsoft.com/office/drawing/2014/main" id="{85E40AAE-D302-7647-9D31-6971CE88E753}"/>
              </a:ext>
            </a:extLst>
          </p:cNvPr>
          <p:cNvSpPr>
            <a:spLocks noGrp="1"/>
          </p:cNvSpPr>
          <p:nvPr>
            <p:ph type="ftr" sz="quarter" idx="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12" name="Title Placeholder 11">
            <a:extLst>
              <a:ext uri="{FF2B5EF4-FFF2-40B4-BE49-F238E27FC236}">
                <a16:creationId xmlns:a16="http://schemas.microsoft.com/office/drawing/2014/main" id="{03743BE5-29C0-A94B-962C-58F60464054B}"/>
              </a:ext>
            </a:extLst>
          </p:cNvPr>
          <p:cNvSpPr>
            <a:spLocks noGrp="1"/>
          </p:cNvSpPr>
          <p:nvPr>
            <p:ph type="title"/>
          </p:nvPr>
        </p:nvSpPr>
        <p:spPr>
          <a:xfrm>
            <a:off x="307800" y="683666"/>
            <a:ext cx="7891300" cy="484339"/>
          </a:xfrm>
          <a:prstGeom prst="rect">
            <a:avLst/>
          </a:prstGeom>
        </p:spPr>
        <p:txBody>
          <a:bodyPr vert="horz" lIns="91440" tIns="45720" rIns="91440" bIns="45720" rtlCol="0" anchor="t" anchorCtr="0">
            <a:noAutofit/>
          </a:bodyPr>
          <a:lstStyle/>
          <a:p>
            <a:r>
              <a:rPr lang="en-GB" noProof="0"/>
              <a:t>Muokkaa perustyyl. napsautt.</a:t>
            </a:r>
          </a:p>
        </p:txBody>
      </p:sp>
      <p:pic>
        <p:nvPicPr>
          <p:cNvPr id="5" name="Kuva 4" descr="Tampere University.">
            <a:extLst>
              <a:ext uri="{FF2B5EF4-FFF2-40B4-BE49-F238E27FC236}">
                <a16:creationId xmlns:a16="http://schemas.microsoft.com/office/drawing/2014/main" id="{37F13CCF-E858-4691-8DA5-CEDCEA21226F}"/>
              </a:ext>
            </a:extLst>
          </p:cNvPr>
          <p:cNvPicPr>
            <a:picLocks noChangeAspect="1"/>
          </p:cNvPicPr>
          <p:nvPr/>
        </p:nvPicPr>
        <p:blipFill>
          <a:blip r:embed="rId36"/>
          <a:stretch>
            <a:fillRect/>
          </a:stretch>
        </p:blipFill>
        <p:spPr>
          <a:xfrm>
            <a:off x="94500" y="86400"/>
            <a:ext cx="1306168" cy="315900"/>
          </a:xfrm>
          <a:prstGeom prst="rect">
            <a:avLst/>
          </a:prstGeom>
        </p:spPr>
      </p:pic>
    </p:spTree>
    <p:extLst>
      <p:ext uri="{BB962C8B-B14F-4D97-AF65-F5344CB8AC3E}">
        <p14:creationId xmlns:p14="http://schemas.microsoft.com/office/powerpoint/2010/main" val="12707836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Lst>
  <p:hf hdr="0" ftr="0" dt="0"/>
  <p:txStyles>
    <p:titleStyle>
      <a:lvl1pPr algn="l" defTabSz="685783" rtl="0" eaLnBrk="1" latinLnBrk="0" hangingPunct="1">
        <a:lnSpc>
          <a:spcPct val="90000"/>
        </a:lnSpc>
        <a:spcBef>
          <a:spcPct val="0"/>
        </a:spcBef>
        <a:buNone/>
        <a:defRPr sz="3000" b="1" i="0" kern="1200">
          <a:solidFill>
            <a:srgbClr val="4E008E"/>
          </a:solidFill>
          <a:latin typeface="Arial" panose="020B0604020202020204" pitchFamily="34" charset="0"/>
          <a:ea typeface="+mj-ea"/>
          <a:cs typeface="Arial" panose="020B0604020202020204" pitchFamily="34" charset="0"/>
        </a:defRPr>
      </a:lvl1pPr>
    </p:titleStyle>
    <p:bodyStyle>
      <a:lvl1pPr marL="135728" indent="-135728" algn="l" defTabSz="685783" rtl="0" eaLnBrk="1" latinLnBrk="0" hangingPunct="1">
        <a:lnSpc>
          <a:spcPct val="90000"/>
        </a:lnSpc>
        <a:spcBef>
          <a:spcPts val="750"/>
        </a:spcBef>
        <a:buFont typeface="Arial" panose="020B0604020202020204" pitchFamily="34" charset="0"/>
        <a:buChar char="•"/>
        <a:tabLst/>
        <a:defRPr sz="2400" kern="1200">
          <a:solidFill>
            <a:schemeClr val="tx1"/>
          </a:solidFill>
          <a:latin typeface="+mn-lt"/>
          <a:ea typeface="+mn-ea"/>
          <a:cs typeface="+mn-cs"/>
        </a:defRPr>
      </a:lvl1pPr>
      <a:lvl2pPr marL="366704" indent="-130966" algn="l" defTabSz="685783" rtl="0" eaLnBrk="1" latinLnBrk="0" hangingPunct="1">
        <a:lnSpc>
          <a:spcPct val="90000"/>
        </a:lnSpc>
        <a:spcBef>
          <a:spcPts val="375"/>
        </a:spcBef>
        <a:buFont typeface="Arial" panose="020B0604020202020204" pitchFamily="34" charset="0"/>
        <a:buChar char="•"/>
        <a:tabLst/>
        <a:defRPr sz="2100" kern="1200">
          <a:solidFill>
            <a:schemeClr val="tx1"/>
          </a:solidFill>
          <a:latin typeface="+mn-lt"/>
          <a:ea typeface="+mn-ea"/>
          <a:cs typeface="+mn-cs"/>
        </a:defRPr>
      </a:lvl2pPr>
      <a:lvl3pPr marL="603632" indent="-100010" algn="l" defTabSz="685783" rtl="0" eaLnBrk="1" latinLnBrk="0" hangingPunct="1">
        <a:lnSpc>
          <a:spcPct val="90000"/>
        </a:lnSpc>
        <a:spcBef>
          <a:spcPts val="375"/>
        </a:spcBef>
        <a:buFont typeface="Arial" panose="020B0604020202020204" pitchFamily="34" charset="0"/>
        <a:buChar char="•"/>
        <a:tabLst/>
        <a:defRPr sz="1800" kern="1200">
          <a:solidFill>
            <a:schemeClr val="tx1"/>
          </a:solidFill>
          <a:latin typeface="+mn-lt"/>
          <a:ea typeface="+mn-ea"/>
          <a:cs typeface="+mn-cs"/>
        </a:defRPr>
      </a:lvl3pPr>
      <a:lvl4pPr marL="866753" indent="-96439" algn="l" defTabSz="685783" rtl="0" eaLnBrk="1" latinLnBrk="0" hangingPunct="1">
        <a:lnSpc>
          <a:spcPct val="90000"/>
        </a:lnSpc>
        <a:spcBef>
          <a:spcPts val="375"/>
        </a:spcBef>
        <a:buFont typeface="Arial" panose="020B0604020202020204" pitchFamily="34" charset="0"/>
        <a:buChar char="•"/>
        <a:tabLst/>
        <a:defRPr sz="1500" kern="1200">
          <a:solidFill>
            <a:schemeClr val="tx1"/>
          </a:solidFill>
          <a:latin typeface="+mn-lt"/>
          <a:ea typeface="+mn-ea"/>
          <a:cs typeface="+mn-cs"/>
        </a:defRPr>
      </a:lvl4pPr>
      <a:lvl5pPr marL="1102492" indent="-100010" algn="l" defTabSz="685783" rtl="0" eaLnBrk="1" latinLnBrk="0" hangingPunct="1">
        <a:lnSpc>
          <a:spcPct val="90000"/>
        </a:lnSpc>
        <a:spcBef>
          <a:spcPts val="375"/>
        </a:spcBef>
        <a:buFont typeface="Arial" panose="020B0604020202020204" pitchFamily="34" charset="0"/>
        <a:buChar char="•"/>
        <a:tabLst/>
        <a:defRPr sz="15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 userDrawn="1">
          <p15:clr>
            <a:srgbClr val="F26B43"/>
          </p15:clr>
        </p15:guide>
        <p15:guide id="2" pos="4278" userDrawn="1">
          <p15:clr>
            <a:srgbClr val="F26B43"/>
          </p15:clr>
        </p15:guide>
        <p15:guide id="3" pos="42" userDrawn="1">
          <p15:clr>
            <a:srgbClr val="F26B43"/>
          </p15:clr>
        </p15:guide>
        <p15:guide id="4" orient="horz" pos="2389" userDrawn="1">
          <p15:clr>
            <a:srgbClr val="F26B43"/>
          </p15:clr>
        </p15:guide>
        <p15:guide id="5" pos="183" userDrawn="1">
          <p15:clr>
            <a:srgbClr val="F26B43"/>
          </p15:clr>
        </p15:guide>
        <p15:guide id="6" orient="horz" pos="2300" userDrawn="1">
          <p15:clr>
            <a:srgbClr val="F26B43"/>
          </p15:clr>
        </p15:guide>
        <p15:guide id="7" pos="3921" userDrawn="1">
          <p15:clr>
            <a:srgbClr val="F26B43"/>
          </p15:clr>
        </p15:guide>
        <p15:guide id="8" orient="horz" pos="195" userDrawn="1">
          <p15:clr>
            <a:srgbClr val="F26B43"/>
          </p15:clr>
        </p15:guide>
        <p15:guide id="9" orient="horz" pos="552" userDrawn="1">
          <p15:clr>
            <a:srgbClr val="F26B43"/>
          </p15:clr>
        </p15:guide>
        <p15:guide id="10" orient="horz" pos="322" userDrawn="1">
          <p15:clr>
            <a:srgbClr val="F26B43"/>
          </p15:clr>
        </p15:guide>
        <p15:guide id="11" orient="horz" pos="602" userDrawn="1">
          <p15:clr>
            <a:srgbClr val="F26B43"/>
          </p15:clr>
        </p15:guide>
        <p15:guide id="12" pos="412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www.acs.psu.edu/drussell/demos.html"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acs.psu.edu/drussell/Demos/reflect/reflect.html"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www.acs.psu.edu/drussell/Demos/superposition/superposition.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8.png"/><Relationship Id="rId5" Type="http://schemas.openxmlformats.org/officeDocument/2006/relationships/hyperlink" Target="https://www.acs.psu.edu/drussell/Demos/doppler/doppler.html"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hyperlink" Target="http://isophonics.net/content/room-impulse-response-data-se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0.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www.youtube.com/watch?v=azyrnyeoRkA"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603B7-DAC2-472F-9709-AA0828DF9F38}"/>
              </a:ext>
            </a:extLst>
          </p:cNvPr>
          <p:cNvSpPr>
            <a:spLocks noGrp="1"/>
          </p:cNvSpPr>
          <p:nvPr>
            <p:ph type="ctrTitle"/>
          </p:nvPr>
        </p:nvSpPr>
        <p:spPr/>
        <p:txBody>
          <a:bodyPr/>
          <a:lstStyle/>
          <a:p>
            <a:r>
              <a:rPr lang="es-ES" dirty="0" err="1"/>
              <a:t>Acoustics</a:t>
            </a:r>
            <a:endParaRPr lang="en-US" dirty="0"/>
          </a:p>
        </p:txBody>
      </p:sp>
      <p:sp>
        <p:nvSpPr>
          <p:cNvPr id="3" name="Subtitle 2">
            <a:extLst>
              <a:ext uri="{FF2B5EF4-FFF2-40B4-BE49-F238E27FC236}">
                <a16:creationId xmlns:a16="http://schemas.microsoft.com/office/drawing/2014/main" id="{40FF55CC-3C50-4D3D-925F-44D9059D7F46}"/>
              </a:ext>
            </a:extLst>
          </p:cNvPr>
          <p:cNvSpPr>
            <a:spLocks noGrp="1"/>
          </p:cNvSpPr>
          <p:nvPr>
            <p:ph type="subTitle" idx="1"/>
          </p:nvPr>
        </p:nvSpPr>
        <p:spPr/>
        <p:txBody>
          <a:bodyPr/>
          <a:lstStyle/>
          <a:p>
            <a:r>
              <a:rPr lang="en-US" dirty="0"/>
              <a:t>COMP.SGN.120</a:t>
            </a:r>
          </a:p>
          <a:p>
            <a:r>
              <a:rPr lang="en-US" dirty="0"/>
              <a:t>Introduction to Audio processing</a:t>
            </a:r>
          </a:p>
          <a:p>
            <a:r>
              <a:rPr lang="en-US" dirty="0"/>
              <a:t>Lecture 2</a:t>
            </a:r>
          </a:p>
          <a:p>
            <a:endParaRPr lang="en-US" dirty="0"/>
          </a:p>
        </p:txBody>
      </p:sp>
      <p:sp>
        <p:nvSpPr>
          <p:cNvPr id="4" name="Slide Number Placeholder 3">
            <a:extLst>
              <a:ext uri="{FF2B5EF4-FFF2-40B4-BE49-F238E27FC236}">
                <a16:creationId xmlns:a16="http://schemas.microsoft.com/office/drawing/2014/main" id="{8656652A-8214-4726-9BFB-250827B999A1}"/>
              </a:ext>
            </a:extLst>
          </p:cNvPr>
          <p:cNvSpPr>
            <a:spLocks noGrp="1"/>
          </p:cNvSpPr>
          <p:nvPr>
            <p:ph type="sldNum" sz="quarter" idx="4"/>
          </p:nvPr>
        </p:nvSpPr>
        <p:spPr/>
        <p:txBody>
          <a:bodyPr/>
          <a:lstStyle/>
          <a:p>
            <a:fld id="{3F14EC2F-B4C8-4C28-9887-3A3EB3168110}" type="slidenum">
              <a:rPr lang="en-US" smtClean="0"/>
              <a:t>1</a:t>
            </a:fld>
            <a:endParaRPr lang="en-US"/>
          </a:p>
        </p:txBody>
      </p:sp>
    </p:spTree>
    <p:extLst>
      <p:ext uri="{BB962C8B-B14F-4D97-AF65-F5344CB8AC3E}">
        <p14:creationId xmlns:p14="http://schemas.microsoft.com/office/powerpoint/2010/main" val="2673800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7973-198A-439B-A884-3E005E60FB72}"/>
              </a:ext>
            </a:extLst>
          </p:cNvPr>
          <p:cNvSpPr>
            <a:spLocks noGrp="1"/>
          </p:cNvSpPr>
          <p:nvPr>
            <p:ph type="title"/>
          </p:nvPr>
        </p:nvSpPr>
        <p:spPr/>
        <p:txBody>
          <a:bodyPr/>
          <a:lstStyle/>
          <a:p>
            <a:r>
              <a:rPr lang="en-US" dirty="0"/>
              <a:t>Vibrating objects</a:t>
            </a:r>
          </a:p>
        </p:txBody>
      </p:sp>
      <p:sp>
        <p:nvSpPr>
          <p:cNvPr id="3" name="Content Placeholder 2">
            <a:extLst>
              <a:ext uri="{FF2B5EF4-FFF2-40B4-BE49-F238E27FC236}">
                <a16:creationId xmlns:a16="http://schemas.microsoft.com/office/drawing/2014/main" id="{4A2672BA-BD6E-46B8-9D20-58A6B88EF5D0}"/>
              </a:ext>
            </a:extLst>
          </p:cNvPr>
          <p:cNvSpPr>
            <a:spLocks noGrp="1"/>
          </p:cNvSpPr>
          <p:nvPr>
            <p:ph idx="1"/>
          </p:nvPr>
        </p:nvSpPr>
        <p:spPr>
          <a:xfrm>
            <a:off x="307800" y="1280473"/>
            <a:ext cx="7886700" cy="484212"/>
          </a:xfrm>
        </p:spPr>
        <p:txBody>
          <a:bodyPr/>
          <a:lstStyle/>
          <a:p>
            <a:pPr marL="0" indent="0">
              <a:buNone/>
            </a:pPr>
            <a:r>
              <a:rPr lang="en-US" sz="1500" u="sng" dirty="0">
                <a:ea typeface="Calibri" panose="020F0502020204030204" pitchFamily="34" charset="0"/>
                <a:cs typeface="Arial" panose="020B0604020202020204" pitchFamily="34" charset="0"/>
              </a:rPr>
              <a:t>Vibrating object</a:t>
            </a:r>
            <a:r>
              <a:rPr lang="en-US" sz="1500" dirty="0">
                <a:ea typeface="Calibri" panose="020F0502020204030204" pitchFamily="34" charset="0"/>
                <a:cs typeface="Arial" panose="020B0604020202020204" pitchFamily="34" charset="0"/>
              </a:rPr>
              <a:t> is the </a:t>
            </a:r>
            <a:r>
              <a:rPr lang="en-US" sz="1500" b="1" dirty="0">
                <a:ea typeface="Calibri" panose="020F0502020204030204" pitchFamily="34" charset="0"/>
                <a:cs typeface="Arial" panose="020B0604020202020204" pitchFamily="34" charset="0"/>
              </a:rPr>
              <a:t>source</a:t>
            </a:r>
            <a:r>
              <a:rPr lang="en-US" sz="1500" dirty="0">
                <a:ea typeface="Calibri" panose="020F0502020204030204" pitchFamily="34" charset="0"/>
                <a:cs typeface="Arial" panose="020B0604020202020204" pitchFamily="34" charset="0"/>
              </a:rPr>
              <a:t> of the </a:t>
            </a:r>
            <a:r>
              <a:rPr lang="en-US" sz="1500" u="sng" dirty="0">
                <a:ea typeface="Calibri" panose="020F0502020204030204" pitchFamily="34" charset="0"/>
                <a:cs typeface="Arial" panose="020B0604020202020204" pitchFamily="34" charset="0"/>
              </a:rPr>
              <a:t>disturbance</a:t>
            </a:r>
            <a:r>
              <a:rPr lang="en-US" sz="1500" dirty="0">
                <a:ea typeface="Calibri" panose="020F0502020204030204" pitchFamily="34" charset="0"/>
                <a:cs typeface="Arial" panose="020B0604020202020204" pitchFamily="34" charset="0"/>
              </a:rPr>
              <a:t> that moves through the </a:t>
            </a:r>
            <a:r>
              <a:rPr lang="en-US" sz="1500" b="1" dirty="0">
                <a:ea typeface="Calibri" panose="020F0502020204030204" pitchFamily="34" charset="0"/>
                <a:cs typeface="Arial" panose="020B0604020202020204" pitchFamily="34" charset="0"/>
              </a:rPr>
              <a:t>medium</a:t>
            </a:r>
            <a:r>
              <a:rPr lang="en-US" sz="1500" dirty="0">
                <a:ea typeface="Calibri" panose="020F0502020204030204" pitchFamily="34" charset="0"/>
                <a:cs typeface="Arial" panose="020B0604020202020204" pitchFamily="34" charset="0"/>
              </a:rPr>
              <a:t>.</a:t>
            </a:r>
          </a:p>
          <a:p>
            <a:endParaRPr lang="en-US" dirty="0"/>
          </a:p>
        </p:txBody>
      </p:sp>
      <p:sp>
        <p:nvSpPr>
          <p:cNvPr id="4" name="TextBox 3">
            <a:extLst>
              <a:ext uri="{FF2B5EF4-FFF2-40B4-BE49-F238E27FC236}">
                <a16:creationId xmlns:a16="http://schemas.microsoft.com/office/drawing/2014/main" id="{B900B1BB-CB46-4325-9D1B-EF06F2C7567C}"/>
              </a:ext>
            </a:extLst>
          </p:cNvPr>
          <p:cNvSpPr txBox="1"/>
          <p:nvPr/>
        </p:nvSpPr>
        <p:spPr>
          <a:xfrm>
            <a:off x="1452959" y="1966561"/>
            <a:ext cx="2602614" cy="738664"/>
          </a:xfrm>
          <a:prstGeom prst="rect">
            <a:avLst/>
          </a:prstGeom>
          <a:noFill/>
        </p:spPr>
        <p:txBody>
          <a:bodyPr wrap="square" rtlCol="0">
            <a:spAutoFit/>
          </a:bodyPr>
          <a:lstStyle/>
          <a:p>
            <a:r>
              <a:rPr lang="en-US" sz="1400" dirty="0"/>
              <a:t>Vocal cords</a:t>
            </a:r>
          </a:p>
          <a:p>
            <a:r>
              <a:rPr lang="en-US" sz="1400" dirty="0"/>
              <a:t>String of a guitar</a:t>
            </a:r>
          </a:p>
          <a:p>
            <a:r>
              <a:rPr lang="en-US" sz="1400" dirty="0"/>
              <a:t>Vibrating tines of a tuning fork</a:t>
            </a:r>
          </a:p>
        </p:txBody>
      </p:sp>
      <p:sp>
        <p:nvSpPr>
          <p:cNvPr id="5" name="TextBox 4">
            <a:extLst>
              <a:ext uri="{FF2B5EF4-FFF2-40B4-BE49-F238E27FC236}">
                <a16:creationId xmlns:a16="http://schemas.microsoft.com/office/drawing/2014/main" id="{488B62A0-0A08-42B8-9156-41D2CDC71BF8}"/>
              </a:ext>
            </a:extLst>
          </p:cNvPr>
          <p:cNvSpPr txBox="1"/>
          <p:nvPr/>
        </p:nvSpPr>
        <p:spPr>
          <a:xfrm>
            <a:off x="4868371" y="1858840"/>
            <a:ext cx="1482538" cy="954107"/>
          </a:xfrm>
          <a:prstGeom prst="rect">
            <a:avLst/>
          </a:prstGeom>
          <a:noFill/>
        </p:spPr>
        <p:txBody>
          <a:bodyPr wrap="square" rtlCol="0">
            <a:spAutoFit/>
          </a:bodyPr>
          <a:lstStyle/>
          <a:p>
            <a:r>
              <a:rPr lang="en-US" sz="1400" dirty="0"/>
              <a:t>Hit</a:t>
            </a:r>
          </a:p>
          <a:p>
            <a:r>
              <a:rPr lang="en-US" sz="1400" dirty="0"/>
              <a:t>Struck</a:t>
            </a:r>
          </a:p>
          <a:p>
            <a:r>
              <a:rPr lang="en-US" sz="1400" dirty="0"/>
              <a:t>Plucked</a:t>
            </a:r>
          </a:p>
          <a:p>
            <a:r>
              <a:rPr lang="en-US" sz="1400" dirty="0"/>
              <a:t>strummed</a:t>
            </a:r>
          </a:p>
        </p:txBody>
      </p:sp>
      <p:sp>
        <p:nvSpPr>
          <p:cNvPr id="6" name="Rectangle: Rounded Corners 5">
            <a:extLst>
              <a:ext uri="{FF2B5EF4-FFF2-40B4-BE49-F238E27FC236}">
                <a16:creationId xmlns:a16="http://schemas.microsoft.com/office/drawing/2014/main" id="{36015D14-DF14-434F-A150-159A02171BB1}"/>
              </a:ext>
            </a:extLst>
          </p:cNvPr>
          <p:cNvSpPr/>
          <p:nvPr/>
        </p:nvSpPr>
        <p:spPr>
          <a:xfrm>
            <a:off x="4868370" y="1780129"/>
            <a:ext cx="1482539" cy="10576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ectangle: Rounded Corners 6">
            <a:extLst>
              <a:ext uri="{FF2B5EF4-FFF2-40B4-BE49-F238E27FC236}">
                <a16:creationId xmlns:a16="http://schemas.microsoft.com/office/drawing/2014/main" id="{2FBCFF6D-5874-4900-A127-CC2626053503}"/>
              </a:ext>
            </a:extLst>
          </p:cNvPr>
          <p:cNvSpPr/>
          <p:nvPr/>
        </p:nvSpPr>
        <p:spPr>
          <a:xfrm>
            <a:off x="1452960" y="1764685"/>
            <a:ext cx="2602615" cy="10576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9" name="Straight Arrow Connector 8">
            <a:extLst>
              <a:ext uri="{FF2B5EF4-FFF2-40B4-BE49-F238E27FC236}">
                <a16:creationId xmlns:a16="http://schemas.microsoft.com/office/drawing/2014/main" id="{D20DC67B-E3D3-4EEC-A5B2-97F3AF87A1AC}"/>
              </a:ext>
            </a:extLst>
          </p:cNvPr>
          <p:cNvCxnSpPr>
            <a:cxnSpLocks/>
          </p:cNvCxnSpPr>
          <p:nvPr/>
        </p:nvCxnSpPr>
        <p:spPr>
          <a:xfrm>
            <a:off x="734437" y="1587423"/>
            <a:ext cx="687949" cy="5794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ECDDB9-5CF1-4523-96C4-CB83796C08F6}"/>
              </a:ext>
            </a:extLst>
          </p:cNvPr>
          <p:cNvCxnSpPr>
            <a:cxnSpLocks/>
          </p:cNvCxnSpPr>
          <p:nvPr/>
        </p:nvCxnSpPr>
        <p:spPr>
          <a:xfrm>
            <a:off x="4120494" y="1557474"/>
            <a:ext cx="687949" cy="5794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CF3D317-0289-4E57-8534-B5ED878F17C6}"/>
              </a:ext>
            </a:extLst>
          </p:cNvPr>
          <p:cNvSpPr txBox="1"/>
          <p:nvPr/>
        </p:nvSpPr>
        <p:spPr>
          <a:xfrm>
            <a:off x="136005" y="3078734"/>
            <a:ext cx="8871991" cy="553998"/>
          </a:xfrm>
          <a:prstGeom prst="rect">
            <a:avLst/>
          </a:prstGeom>
          <a:noFill/>
        </p:spPr>
        <p:txBody>
          <a:bodyPr wrap="square">
            <a:spAutoFit/>
          </a:bodyPr>
          <a:lstStyle/>
          <a:p>
            <a:r>
              <a:rPr lang="en-US" sz="1500" dirty="0">
                <a:ea typeface="Calibri" panose="020F0502020204030204" pitchFamily="34" charset="0"/>
                <a:cs typeface="Arial" panose="020B0604020202020204" pitchFamily="34" charset="0"/>
              </a:rPr>
              <a:t>Each object tends to vibrate at a </a:t>
            </a:r>
            <a:r>
              <a:rPr lang="en-US" sz="1500" b="1" dirty="0">
                <a:ea typeface="Calibri" panose="020F0502020204030204" pitchFamily="34" charset="0"/>
                <a:cs typeface="Arial" panose="020B0604020202020204" pitchFamily="34" charset="0"/>
              </a:rPr>
              <a:t>particular frequency</a:t>
            </a:r>
            <a:r>
              <a:rPr lang="en-US" sz="1500" dirty="0">
                <a:ea typeface="Calibri" panose="020F0502020204030204" pitchFamily="34" charset="0"/>
                <a:cs typeface="Arial" panose="020B0604020202020204" pitchFamily="34" charset="0"/>
              </a:rPr>
              <a:t> or frequencies known as the </a:t>
            </a:r>
            <a:r>
              <a:rPr lang="en-US" sz="1500" b="1" dirty="0">
                <a:ea typeface="Calibri" panose="020F0502020204030204" pitchFamily="34" charset="0"/>
                <a:cs typeface="Arial" panose="020B0604020202020204" pitchFamily="34" charset="0"/>
              </a:rPr>
              <a:t>natural frequency</a:t>
            </a:r>
            <a:r>
              <a:rPr lang="en-US" sz="1500" dirty="0">
                <a:ea typeface="Calibri" panose="020F0502020204030204" pitchFamily="34" charset="0"/>
                <a:cs typeface="Arial" panose="020B0604020202020204" pitchFamily="34" charset="0"/>
              </a:rPr>
              <a:t>.</a:t>
            </a:r>
            <a:endParaRPr lang="en-US" sz="1500" dirty="0"/>
          </a:p>
        </p:txBody>
      </p:sp>
      <p:sp>
        <p:nvSpPr>
          <p:cNvPr id="15" name="TextBox 14">
            <a:extLst>
              <a:ext uri="{FF2B5EF4-FFF2-40B4-BE49-F238E27FC236}">
                <a16:creationId xmlns:a16="http://schemas.microsoft.com/office/drawing/2014/main" id="{6C9A1F75-383C-4F18-8976-990A05B0BDD4}"/>
              </a:ext>
            </a:extLst>
          </p:cNvPr>
          <p:cNvSpPr txBox="1"/>
          <p:nvPr/>
        </p:nvSpPr>
        <p:spPr>
          <a:xfrm>
            <a:off x="307800" y="3970020"/>
            <a:ext cx="3728906" cy="715837"/>
          </a:xfrm>
          <a:prstGeom prst="rect">
            <a:avLst/>
          </a:prstGeom>
          <a:noFill/>
        </p:spPr>
        <p:txBody>
          <a:bodyPr wrap="none" rtlCol="0">
            <a:spAutoFit/>
          </a:bodyPr>
          <a:lstStyle/>
          <a:p>
            <a:r>
              <a:rPr lang="en-US" sz="1013" u="sng" dirty="0"/>
              <a:t>Flute</a:t>
            </a:r>
            <a:r>
              <a:rPr lang="en-US" sz="1013" dirty="0"/>
              <a:t> produces a </a:t>
            </a:r>
            <a:r>
              <a:rPr lang="en-US" sz="1013" b="1" dirty="0"/>
              <a:t>pure tone</a:t>
            </a:r>
            <a:r>
              <a:rPr lang="en-US" sz="1013" dirty="0"/>
              <a:t>, vibrates at a </a:t>
            </a:r>
            <a:r>
              <a:rPr lang="en-US" sz="1013" b="1" dirty="0"/>
              <a:t>single frequency</a:t>
            </a:r>
            <a:r>
              <a:rPr lang="en-US" sz="1013" dirty="0"/>
              <a:t>.</a:t>
            </a:r>
          </a:p>
          <a:p>
            <a:endParaRPr lang="en-US" sz="1013" dirty="0"/>
          </a:p>
          <a:p>
            <a:r>
              <a:rPr lang="en-US" sz="1013" u="sng" dirty="0"/>
              <a:t>Tuba</a:t>
            </a:r>
            <a:r>
              <a:rPr lang="en-US" sz="1013" dirty="0"/>
              <a:t> vibrates at a </a:t>
            </a:r>
            <a:r>
              <a:rPr lang="en-US" sz="1013" b="1" dirty="0"/>
              <a:t>set of frequencies</a:t>
            </a:r>
            <a:r>
              <a:rPr lang="en-US" sz="1013" dirty="0"/>
              <a:t>, produces a </a:t>
            </a:r>
            <a:r>
              <a:rPr lang="en-US" sz="1013" b="1" dirty="0"/>
              <a:t>rich tone</a:t>
            </a:r>
            <a:r>
              <a:rPr lang="en-US" sz="1013" dirty="0"/>
              <a:t>.</a:t>
            </a:r>
          </a:p>
          <a:p>
            <a:endParaRPr lang="en-US" sz="1013" dirty="0"/>
          </a:p>
        </p:txBody>
      </p:sp>
    </p:spTree>
    <p:extLst>
      <p:ext uri="{BB962C8B-B14F-4D97-AF65-F5344CB8AC3E}">
        <p14:creationId xmlns:p14="http://schemas.microsoft.com/office/powerpoint/2010/main" val="86778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3" name="Google Shape;383;p51"/>
              <p:cNvSpPr txBox="1">
                <a:spLocks noGrp="1"/>
              </p:cNvSpPr>
              <p:nvPr>
                <p:ph idx="1"/>
              </p:nvPr>
            </p:nvSpPr>
            <p:spPr>
              <a:xfrm>
                <a:off x="322500" y="1280475"/>
                <a:ext cx="3720600" cy="24690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US" b="1" dirty="0"/>
                  <a:t>Vibrating string</a:t>
                </a:r>
              </a:p>
              <a:p>
                <a:pPr>
                  <a:spcBef>
                    <a:spcPts val="800"/>
                  </a:spcBef>
                </a:pPr>
                <a:r>
                  <a:rPr lang="en-US" dirty="0"/>
                  <a:t>Can be considered a mass-spring system: it has mass and elasticity</a:t>
                </a:r>
              </a:p>
              <a:p>
                <a:pPr>
                  <a:spcBef>
                    <a:spcPts val="800"/>
                  </a:spcBef>
                </a:pPr>
                <a:r>
                  <a:rPr lang="en-US" dirty="0"/>
                  <a:t>Many vibration modes are typically integer multiples of a fundamental frequency </a:t>
                </a:r>
                <a14:m>
                  <m:oMath xmlns:m="http://schemas.openxmlformats.org/officeDocument/2006/math">
                    <m:sSub>
                      <m:sSubPr>
                        <m:ctrlPr>
                          <a:rPr lang="ar-AE" i="1" smtClean="0">
                            <a:latin typeface="Cambria Math" panose="02040503050406030204" pitchFamily="18" charset="0"/>
                          </a:rPr>
                        </m:ctrlPr>
                      </m:sSubPr>
                      <m:e>
                        <m:r>
                          <a:rPr lang="ar-AE" b="0" i="1" smtClean="0">
                            <a:latin typeface="Cambria Math" panose="02040503050406030204" pitchFamily="18" charset="0"/>
                          </a:rPr>
                          <m:t>𝑓</m:t>
                        </m:r>
                      </m:e>
                      <m:sub>
                        <m:r>
                          <a:rPr lang="es-ES" b="0" i="1" smtClean="0">
                            <a:latin typeface="Cambria Math" panose="02040503050406030204" pitchFamily="18" charset="0"/>
                          </a:rPr>
                          <m:t>0</m:t>
                        </m:r>
                      </m:sub>
                    </m:sSub>
                  </m:oMath>
                </a14:m>
                <a:r>
                  <a:rPr lang="en-US" dirty="0"/>
                  <a:t> (harmonic modes)</a:t>
                </a:r>
              </a:p>
              <a:p>
                <a:pPr>
                  <a:spcBef>
                    <a:spcPts val="800"/>
                  </a:spcBef>
                </a:pPr>
                <a:r>
                  <a:rPr lang="en-US" dirty="0"/>
                  <a:t>Excitation: plucked, bowed, hit</a:t>
                </a:r>
              </a:p>
              <a:p>
                <a:pPr marL="457178" indent="0">
                  <a:spcBef>
                    <a:spcPts val="800"/>
                  </a:spcBef>
                  <a:buNone/>
                </a:pPr>
                <a:endParaRPr dirty="0"/>
              </a:p>
            </p:txBody>
          </p:sp>
        </mc:Choice>
        <mc:Fallback xmlns="">
          <p:sp>
            <p:nvSpPr>
              <p:cNvPr id="383" name="Google Shape;383;p51"/>
              <p:cNvSpPr txBox="1">
                <a:spLocks noGrp="1" noRot="1" noChangeAspect="1" noMove="1" noResize="1" noEditPoints="1" noAdjustHandles="1" noChangeArrowheads="1" noChangeShapeType="1" noTextEdit="1"/>
              </p:cNvSpPr>
              <p:nvPr>
                <p:ph idx="1"/>
              </p:nvPr>
            </p:nvSpPr>
            <p:spPr>
              <a:xfrm>
                <a:off x="322500" y="1280475"/>
                <a:ext cx="3720600" cy="2469000"/>
              </a:xfrm>
              <a:prstGeom prst="rect">
                <a:avLst/>
              </a:prstGeom>
              <a:blipFill>
                <a:blip r:embed="rId3"/>
                <a:stretch>
                  <a:fillRect l="-2131" b="-27654"/>
                </a:stretch>
              </a:blipFill>
            </p:spPr>
            <p:txBody>
              <a:bodyPr/>
              <a:lstStyle/>
              <a:p>
                <a:r>
                  <a:rPr lang="en-US">
                    <a:noFill/>
                  </a:rPr>
                  <a:t> </a:t>
                </a:r>
              </a:p>
            </p:txBody>
          </p:sp>
        </mc:Fallback>
      </mc:AlternateContent>
      <p:pic>
        <p:nvPicPr>
          <p:cNvPr id="384" name="Google Shape;384;p51"/>
          <p:cNvPicPr preferRelativeResize="0"/>
          <p:nvPr/>
        </p:nvPicPr>
        <p:blipFill>
          <a:blip r:embed="rId4">
            <a:alphaModFix/>
          </a:blip>
          <a:stretch>
            <a:fillRect/>
          </a:stretch>
        </p:blipFill>
        <p:spPr>
          <a:xfrm>
            <a:off x="4146552" y="1477675"/>
            <a:ext cx="4265671" cy="3066200"/>
          </a:xfrm>
          <a:prstGeom prst="rect">
            <a:avLst/>
          </a:prstGeom>
          <a:noFill/>
          <a:ln>
            <a:noFill/>
          </a:ln>
        </p:spPr>
      </p:pic>
      <p:sp>
        <p:nvSpPr>
          <p:cNvPr id="385" name="Google Shape;385;p51"/>
          <p:cNvSpPr txBox="1"/>
          <p:nvPr/>
        </p:nvSpPr>
        <p:spPr>
          <a:xfrm>
            <a:off x="322500" y="4349332"/>
            <a:ext cx="3288000" cy="61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1000" dirty="0"/>
              <a:t>Check </a:t>
            </a:r>
            <a:r>
              <a:rPr lang="en" sz="1000" b="1" dirty="0"/>
              <a:t>Vibrational Modes of Continuous Systems </a:t>
            </a:r>
            <a:r>
              <a:rPr lang="en" sz="1000" dirty="0"/>
              <a:t>at </a:t>
            </a:r>
            <a:r>
              <a:rPr lang="en" sz="1000" u="sng" dirty="0">
                <a:solidFill>
                  <a:schemeClr val="hlink"/>
                </a:solidFill>
                <a:hlinkClick r:id="rId5"/>
              </a:rPr>
              <a:t>https://www.acs.psu.edu/drussell/demos.html</a:t>
            </a:r>
            <a:r>
              <a:rPr lang="en" sz="1000" dirty="0"/>
              <a:t> </a:t>
            </a:r>
            <a:endParaRPr sz="1000" dirty="0"/>
          </a:p>
        </p:txBody>
      </p:sp>
      <p:sp>
        <p:nvSpPr>
          <p:cNvPr id="386" name="Google Shape;386;p51"/>
          <p:cNvSpPr txBox="1"/>
          <p:nvPr/>
        </p:nvSpPr>
        <p:spPr>
          <a:xfrm>
            <a:off x="3791100" y="4655932"/>
            <a:ext cx="5352900" cy="26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dirty="0">
                <a:solidFill>
                  <a:srgbClr val="3A3838"/>
                </a:solidFill>
              </a:rPr>
              <a:t>From: Pulkki, Karjalainen, Communication Acoustics: An Introduction to Speech, Audio and Psychoacoustics</a:t>
            </a:r>
            <a:endParaRPr sz="800" dirty="0">
              <a:solidFill>
                <a:srgbClr val="3A3838"/>
              </a:solidFill>
            </a:endParaRPr>
          </a:p>
        </p:txBody>
      </p:sp>
      <p:sp>
        <p:nvSpPr>
          <p:cNvPr id="7" name="Title 1">
            <a:extLst>
              <a:ext uri="{FF2B5EF4-FFF2-40B4-BE49-F238E27FC236}">
                <a16:creationId xmlns:a16="http://schemas.microsoft.com/office/drawing/2014/main" id="{D5974C99-E846-4328-9CB9-9EA018ED3160}"/>
              </a:ext>
            </a:extLst>
          </p:cNvPr>
          <p:cNvSpPr txBox="1">
            <a:spLocks/>
          </p:cNvSpPr>
          <p:nvPr/>
        </p:nvSpPr>
        <p:spPr>
          <a:xfrm>
            <a:off x="307800" y="683792"/>
            <a:ext cx="7886700" cy="484212"/>
          </a:xfrm>
          <a:prstGeom prst="rect">
            <a:avLst/>
          </a:prstGeom>
        </p:spPr>
        <p:txBody>
          <a:bodyPr vert="horz" lIns="68580" tIns="34290" rIns="68580" bIns="34290" rtlCol="0" anchor="t" anchorCtr="0">
            <a:noAutofit/>
          </a:bodyPr>
          <a:lstStyle>
            <a:lvl1pPr algn="l" defTabSz="914400" rtl="0" eaLnBrk="1" latinLnBrk="0" hangingPunct="1">
              <a:lnSpc>
                <a:spcPct val="90000"/>
              </a:lnSpc>
              <a:spcBef>
                <a:spcPct val="0"/>
              </a:spcBef>
              <a:buNone/>
              <a:defRPr sz="4000" b="1" i="0" kern="1200">
                <a:solidFill>
                  <a:srgbClr val="4E008E"/>
                </a:solidFill>
                <a:latin typeface="Arial" panose="020B0604020202020204" pitchFamily="34" charset="0"/>
                <a:ea typeface="+mj-ea"/>
                <a:cs typeface="Arial" panose="020B0604020202020204" pitchFamily="34" charset="0"/>
              </a:defRPr>
            </a:lvl1pPr>
          </a:lstStyle>
          <a:p>
            <a:r>
              <a:rPr lang="en" sz="3000" dirty="0"/>
              <a:t>Vibration in musical instruments</a:t>
            </a:r>
            <a:endParaRPr lang="en-US" sz="3000" dirty="0"/>
          </a:p>
        </p:txBody>
      </p:sp>
      <p:sp>
        <p:nvSpPr>
          <p:cNvPr id="2" name="Slide Number Placeholder 1">
            <a:extLst>
              <a:ext uri="{FF2B5EF4-FFF2-40B4-BE49-F238E27FC236}">
                <a16:creationId xmlns:a16="http://schemas.microsoft.com/office/drawing/2014/main" id="{976B0CE2-9B73-4A72-9FCF-E97E80F10CAD}"/>
              </a:ext>
            </a:extLst>
          </p:cNvPr>
          <p:cNvSpPr>
            <a:spLocks noGrp="1"/>
          </p:cNvSpPr>
          <p:nvPr>
            <p:ph type="sldNum" sz="quarter" idx="4"/>
          </p:nvPr>
        </p:nvSpPr>
        <p:spPr/>
        <p:txBody>
          <a:bodyPr/>
          <a:lstStyle/>
          <a:p>
            <a:fld id="{3F14EC2F-B4C8-4C28-9887-3A3EB3168110}" type="slidenum">
              <a:rPr lang="en-US" smtClean="0"/>
              <a:t>11</a:t>
            </a:fld>
            <a:endParaRPr lang="en-US"/>
          </a:p>
        </p:txBody>
      </p:sp>
    </p:spTree>
    <p:extLst>
      <p:ext uri="{BB962C8B-B14F-4D97-AF65-F5344CB8AC3E}">
        <p14:creationId xmlns:p14="http://schemas.microsoft.com/office/powerpoint/2010/main" val="290596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90000"/>
              </a:lnSpc>
              <a:spcBef>
                <a:spcPct val="0"/>
              </a:spcBef>
            </a:pPr>
            <a:r>
              <a:rPr lang="en" sz="3000" b="1" dirty="0">
                <a:solidFill>
                  <a:srgbClr val="4E008E"/>
                </a:solidFill>
                <a:latin typeface="Arial" panose="020B0604020202020204" pitchFamily="34" charset="0"/>
                <a:ea typeface="+mj-ea"/>
                <a:cs typeface="Arial" panose="020B0604020202020204" pitchFamily="34" charset="0"/>
              </a:rPr>
              <a:t>Vibration in musical instruments</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392" name="Google Shape;392;p52"/>
          <p:cNvSpPr txBox="1">
            <a:spLocks noGrp="1"/>
          </p:cNvSpPr>
          <p:nvPr>
            <p:ph idx="1"/>
          </p:nvPr>
        </p:nvSpPr>
        <p:spPr>
          <a:xfrm>
            <a:off x="322493" y="1280473"/>
            <a:ext cx="78867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b="1" dirty="0"/>
              <a:t>Circular membrane</a:t>
            </a:r>
            <a:endParaRPr b="1" dirty="0"/>
          </a:p>
          <a:p>
            <a:pPr marL="457178" indent="-317484">
              <a:spcBef>
                <a:spcPts val="800"/>
              </a:spcBef>
              <a:buSzPts val="1400"/>
            </a:pPr>
            <a:r>
              <a:rPr lang="en" sz="1600" dirty="0"/>
              <a:t>“Two-dimensional” spring, tension acts as restoring force</a:t>
            </a:r>
            <a:endParaRPr sz="1600" dirty="0"/>
          </a:p>
          <a:p>
            <a:pPr marL="457178" indent="-317484">
              <a:buSzPts val="1400"/>
            </a:pPr>
            <a:r>
              <a:rPr lang="en" sz="1600" dirty="0"/>
              <a:t>Vibration modes not harmonic</a:t>
            </a:r>
            <a:endParaRPr sz="1600" dirty="0"/>
          </a:p>
          <a:p>
            <a:pPr marL="457178" indent="-317484">
              <a:buSzPts val="1400"/>
            </a:pPr>
            <a:r>
              <a:rPr lang="en" sz="1600" dirty="0"/>
              <a:t>Animation of four vibration modes (source wikipedia)</a:t>
            </a:r>
            <a:endParaRPr sz="1600" dirty="0"/>
          </a:p>
          <a:p>
            <a:pPr marL="0" indent="0">
              <a:spcBef>
                <a:spcPts val="800"/>
              </a:spcBef>
              <a:buNone/>
            </a:pPr>
            <a:endParaRPr dirty="0"/>
          </a:p>
          <a:p>
            <a:pPr marL="0" indent="0">
              <a:spcBef>
                <a:spcPts val="800"/>
              </a:spcBef>
              <a:buNone/>
            </a:pPr>
            <a:endParaRPr lang="en" dirty="0"/>
          </a:p>
          <a:p>
            <a:pPr marL="0" indent="0">
              <a:spcBef>
                <a:spcPts val="800"/>
              </a:spcBef>
              <a:buNone/>
            </a:pPr>
            <a:endParaRPr lang="en" b="1" dirty="0"/>
          </a:p>
          <a:p>
            <a:pPr marL="0" indent="0">
              <a:spcBef>
                <a:spcPts val="800"/>
              </a:spcBef>
              <a:buNone/>
            </a:pPr>
            <a:endParaRPr dirty="0"/>
          </a:p>
        </p:txBody>
      </p:sp>
      <p:pic>
        <p:nvPicPr>
          <p:cNvPr id="4" name="Picture 3" descr="A picture containing umbrella, accessory, device&#10;&#10;Description automatically generated">
            <a:extLst>
              <a:ext uri="{FF2B5EF4-FFF2-40B4-BE49-F238E27FC236}">
                <a16:creationId xmlns:a16="http://schemas.microsoft.com/office/drawing/2014/main" id="{B3663221-B475-4010-A89E-FA73ACD5A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2824156"/>
            <a:ext cx="1771650" cy="928688"/>
          </a:xfrm>
          <a:prstGeom prst="rect">
            <a:avLst/>
          </a:prstGeom>
        </p:spPr>
      </p:pic>
      <p:pic>
        <p:nvPicPr>
          <p:cNvPr id="6" name="Picture 5" descr="A picture containing accessory, device, insect&#10;&#10;Description automatically generated">
            <a:extLst>
              <a:ext uri="{FF2B5EF4-FFF2-40B4-BE49-F238E27FC236}">
                <a16:creationId xmlns:a16="http://schemas.microsoft.com/office/drawing/2014/main" id="{31201286-025B-4F13-98D7-FBC5F1DA6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957" y="2819353"/>
            <a:ext cx="1771650" cy="928688"/>
          </a:xfrm>
          <a:prstGeom prst="rect">
            <a:avLst/>
          </a:prstGeom>
        </p:spPr>
      </p:pic>
      <p:pic>
        <p:nvPicPr>
          <p:cNvPr id="8" name="Picture 7" descr="A picture containing device, accessory&#10;&#10;Description automatically generated">
            <a:extLst>
              <a:ext uri="{FF2B5EF4-FFF2-40B4-BE49-F238E27FC236}">
                <a16:creationId xmlns:a16="http://schemas.microsoft.com/office/drawing/2014/main" id="{AA3FDC90-994F-4268-AD68-35ADD1AC6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668" y="2819353"/>
            <a:ext cx="1771650" cy="928688"/>
          </a:xfrm>
          <a:prstGeom prst="rect">
            <a:avLst/>
          </a:prstGeom>
        </p:spPr>
      </p:pic>
      <p:pic>
        <p:nvPicPr>
          <p:cNvPr id="10" name="Picture 9" descr="A picture containing device&#10;&#10;Description automatically generated">
            <a:extLst>
              <a:ext uri="{FF2B5EF4-FFF2-40B4-BE49-F238E27FC236}">
                <a16:creationId xmlns:a16="http://schemas.microsoft.com/office/drawing/2014/main" id="{96554EB9-53C2-485F-8747-681C185A4F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7810" y="2819353"/>
            <a:ext cx="1771650" cy="928688"/>
          </a:xfrm>
          <a:prstGeom prst="rect">
            <a:avLst/>
          </a:prstGeom>
        </p:spPr>
      </p:pic>
      <p:sp>
        <p:nvSpPr>
          <p:cNvPr id="2" name="Slide Number Placeholder 1">
            <a:extLst>
              <a:ext uri="{FF2B5EF4-FFF2-40B4-BE49-F238E27FC236}">
                <a16:creationId xmlns:a16="http://schemas.microsoft.com/office/drawing/2014/main" id="{E618C449-DF09-4B78-949D-A5DD88E39A3E}"/>
              </a:ext>
            </a:extLst>
          </p:cNvPr>
          <p:cNvSpPr>
            <a:spLocks noGrp="1"/>
          </p:cNvSpPr>
          <p:nvPr>
            <p:ph type="sldNum" sz="quarter" idx="4"/>
          </p:nvPr>
        </p:nvSpPr>
        <p:spPr/>
        <p:txBody>
          <a:bodyPr/>
          <a:lstStyle/>
          <a:p>
            <a:fld id="{3F14EC2F-B4C8-4C28-9887-3A3EB3168110}" type="slidenum">
              <a:rPr lang="en-US" smtClean="0"/>
              <a:t>12</a:t>
            </a:fld>
            <a:endParaRPr lang="en-US"/>
          </a:p>
        </p:txBody>
      </p:sp>
      <p:sp>
        <p:nvSpPr>
          <p:cNvPr id="3" name="TextBox 2">
            <a:extLst>
              <a:ext uri="{FF2B5EF4-FFF2-40B4-BE49-F238E27FC236}">
                <a16:creationId xmlns:a16="http://schemas.microsoft.com/office/drawing/2014/main" id="{9AC1CF54-6C5F-4286-8935-7193B6DB279C}"/>
              </a:ext>
            </a:extLst>
          </p:cNvPr>
          <p:cNvSpPr txBox="1"/>
          <p:nvPr/>
        </p:nvSpPr>
        <p:spPr>
          <a:xfrm>
            <a:off x="616120" y="3911872"/>
            <a:ext cx="6118983" cy="300082"/>
          </a:xfrm>
          <a:prstGeom prst="rect">
            <a:avLst/>
          </a:prstGeom>
          <a:noFill/>
        </p:spPr>
        <p:txBody>
          <a:bodyPr wrap="none" rtlCol="0">
            <a:spAutoFit/>
          </a:bodyPr>
          <a:lstStyle/>
          <a:p>
            <a:r>
              <a:rPr lang="es-ES" dirty="0" err="1"/>
              <a:t>The</a:t>
            </a:r>
            <a:r>
              <a:rPr lang="es-ES" dirty="0"/>
              <a:t> </a:t>
            </a:r>
            <a:r>
              <a:rPr lang="es-ES" dirty="0" err="1"/>
              <a:t>vibrating</a:t>
            </a:r>
            <a:r>
              <a:rPr lang="es-ES" dirty="0"/>
              <a:t> </a:t>
            </a:r>
            <a:r>
              <a:rPr lang="es-ES" dirty="0" err="1"/>
              <a:t>modes</a:t>
            </a:r>
            <a:r>
              <a:rPr lang="es-ES" dirty="0"/>
              <a:t> can be </a:t>
            </a:r>
            <a:r>
              <a:rPr lang="es-ES" dirty="0" err="1"/>
              <a:t>aligned</a:t>
            </a:r>
            <a:r>
              <a:rPr lang="es-ES" dirty="0"/>
              <a:t> </a:t>
            </a:r>
            <a:r>
              <a:rPr lang="es-ES" dirty="0" err="1"/>
              <a:t>properly</a:t>
            </a:r>
            <a:r>
              <a:rPr lang="es-ES" dirty="0"/>
              <a:t> </a:t>
            </a:r>
            <a:r>
              <a:rPr lang="es-ES" dirty="0" err="1"/>
              <a:t>to</a:t>
            </a:r>
            <a:r>
              <a:rPr lang="es-ES" dirty="0"/>
              <a:t> </a:t>
            </a:r>
            <a:r>
              <a:rPr lang="es-ES" dirty="0" err="1"/>
              <a:t>form</a:t>
            </a:r>
            <a:r>
              <a:rPr lang="es-ES" dirty="0"/>
              <a:t> a </a:t>
            </a:r>
            <a:r>
              <a:rPr lang="es-ES" dirty="0" err="1"/>
              <a:t>quasi-harmonic</a:t>
            </a:r>
            <a:r>
              <a:rPr lang="es-ES" dirty="0"/>
              <a:t> series.</a:t>
            </a:r>
            <a:endParaRPr lang="en-US" dirty="0"/>
          </a:p>
        </p:txBody>
      </p:sp>
    </p:spTree>
    <p:extLst>
      <p:ext uri="{BB962C8B-B14F-4D97-AF65-F5344CB8AC3E}">
        <p14:creationId xmlns:p14="http://schemas.microsoft.com/office/powerpoint/2010/main" val="1852008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EF92-C785-4F10-9CDB-4490F8E69B49}"/>
              </a:ext>
            </a:extLst>
          </p:cNvPr>
          <p:cNvSpPr>
            <a:spLocks noGrp="1"/>
          </p:cNvSpPr>
          <p:nvPr>
            <p:ph type="title"/>
          </p:nvPr>
        </p:nvSpPr>
        <p:spPr/>
        <p:txBody>
          <a:bodyPr/>
          <a:lstStyle/>
          <a:p>
            <a:r>
              <a:rPr lang="en" sz="3000" b="1" dirty="0">
                <a:solidFill>
                  <a:srgbClr val="4E008E"/>
                </a:solidFill>
                <a:latin typeface="Arial" panose="020B0604020202020204" pitchFamily="34" charset="0"/>
                <a:ea typeface="+mj-ea"/>
                <a:cs typeface="Arial" panose="020B0604020202020204" pitchFamily="34" charset="0"/>
              </a:rPr>
              <a:t>Vibration in musical instruments</a:t>
            </a:r>
            <a:endParaRPr lang="en-US" dirty="0"/>
          </a:p>
        </p:txBody>
      </p:sp>
      <p:sp>
        <p:nvSpPr>
          <p:cNvPr id="3" name="Content Placeholder 2">
            <a:extLst>
              <a:ext uri="{FF2B5EF4-FFF2-40B4-BE49-F238E27FC236}">
                <a16:creationId xmlns:a16="http://schemas.microsoft.com/office/drawing/2014/main" id="{9ED163DF-4052-4813-BF35-A537FF723BAE}"/>
              </a:ext>
            </a:extLst>
          </p:cNvPr>
          <p:cNvSpPr>
            <a:spLocks noGrp="1"/>
          </p:cNvSpPr>
          <p:nvPr>
            <p:ph idx="1"/>
          </p:nvPr>
        </p:nvSpPr>
        <p:spPr>
          <a:xfrm>
            <a:off x="307800" y="1280472"/>
            <a:ext cx="7886700" cy="1457838"/>
          </a:xfrm>
        </p:spPr>
        <p:txBody>
          <a:bodyPr/>
          <a:lstStyle/>
          <a:p>
            <a:pPr marL="0" indent="0">
              <a:spcBef>
                <a:spcPts val="800"/>
              </a:spcBef>
              <a:buNone/>
            </a:pPr>
            <a:r>
              <a:rPr lang="en-US" sz="1600" b="1" dirty="0"/>
              <a:t>Air-filled pipes</a:t>
            </a:r>
          </a:p>
          <a:p>
            <a:pPr marL="457178" indent="-317484">
              <a:spcBef>
                <a:spcPts val="800"/>
              </a:spcBef>
              <a:buSzPts val="1400"/>
            </a:pPr>
            <a:r>
              <a:rPr lang="en-US" sz="1600" dirty="0"/>
              <a:t>Vibrating air column</a:t>
            </a:r>
          </a:p>
          <a:p>
            <a:pPr marL="457178" indent="-317484">
              <a:buSzPts val="1400"/>
            </a:pPr>
            <a:r>
              <a:rPr lang="en-US" sz="1600" dirty="0"/>
              <a:t>Comparable to a vibrating string, many vibration modes</a:t>
            </a:r>
          </a:p>
          <a:p>
            <a:r>
              <a:rPr lang="en-US" sz="1600" dirty="0"/>
              <a:t>Example: clarinet</a:t>
            </a:r>
          </a:p>
        </p:txBody>
      </p:sp>
      <p:sp>
        <p:nvSpPr>
          <p:cNvPr id="4" name="Slide Number Placeholder 3">
            <a:extLst>
              <a:ext uri="{FF2B5EF4-FFF2-40B4-BE49-F238E27FC236}">
                <a16:creationId xmlns:a16="http://schemas.microsoft.com/office/drawing/2014/main" id="{F96C017A-765F-4ABC-AD6B-1AAFE966C275}"/>
              </a:ext>
            </a:extLst>
          </p:cNvPr>
          <p:cNvSpPr>
            <a:spLocks noGrp="1"/>
          </p:cNvSpPr>
          <p:nvPr>
            <p:ph type="sldNum" sz="quarter" idx="4"/>
          </p:nvPr>
        </p:nvSpPr>
        <p:spPr/>
        <p:txBody>
          <a:bodyPr/>
          <a:lstStyle/>
          <a:p>
            <a:fld id="{3F14EC2F-B4C8-4C28-9887-3A3EB3168110}" type="slidenum">
              <a:rPr lang="en-US" smtClean="0"/>
              <a:t>13</a:t>
            </a:fld>
            <a:endParaRPr lang="en-US"/>
          </a:p>
        </p:txBody>
      </p:sp>
      <p:sp>
        <p:nvSpPr>
          <p:cNvPr id="5" name="TextBox 4">
            <a:extLst>
              <a:ext uri="{FF2B5EF4-FFF2-40B4-BE49-F238E27FC236}">
                <a16:creationId xmlns:a16="http://schemas.microsoft.com/office/drawing/2014/main" id="{D7E6C32F-5D3A-4BC0-B6EC-A3B521B54CA9}"/>
              </a:ext>
            </a:extLst>
          </p:cNvPr>
          <p:cNvSpPr txBox="1"/>
          <p:nvPr/>
        </p:nvSpPr>
        <p:spPr>
          <a:xfrm>
            <a:off x="816603" y="3016243"/>
            <a:ext cx="3672270" cy="1077218"/>
          </a:xfrm>
          <a:prstGeom prst="rect">
            <a:avLst/>
          </a:prstGeom>
          <a:noFill/>
        </p:spPr>
        <p:txBody>
          <a:bodyPr wrap="square" rtlCol="0">
            <a:spAutoFit/>
          </a:bodyPr>
          <a:lstStyle/>
          <a:p>
            <a:pPr algn="ctr"/>
            <a:r>
              <a:rPr lang="en-US" sz="1600" dirty="0"/>
              <a:t>The tubing in a wind instrument confines the motion of the air inside it, the air particles must wiggle parallel to the walls of the pipe.</a:t>
            </a:r>
          </a:p>
        </p:txBody>
      </p:sp>
      <p:pic>
        <p:nvPicPr>
          <p:cNvPr id="7" name="Picture 6">
            <a:extLst>
              <a:ext uri="{FF2B5EF4-FFF2-40B4-BE49-F238E27FC236}">
                <a16:creationId xmlns:a16="http://schemas.microsoft.com/office/drawing/2014/main" id="{6E7AEA34-DEB7-42D2-A09E-D00E70801EB4}"/>
              </a:ext>
            </a:extLst>
          </p:cNvPr>
          <p:cNvPicPr>
            <a:picLocks noChangeAspect="1"/>
          </p:cNvPicPr>
          <p:nvPr/>
        </p:nvPicPr>
        <p:blipFill>
          <a:blip r:embed="rId2"/>
          <a:stretch>
            <a:fillRect/>
          </a:stretch>
        </p:blipFill>
        <p:spPr>
          <a:xfrm>
            <a:off x="5369045" y="2961683"/>
            <a:ext cx="2552496" cy="1303694"/>
          </a:xfrm>
          <a:prstGeom prst="rect">
            <a:avLst/>
          </a:prstGeom>
        </p:spPr>
      </p:pic>
    </p:spTree>
    <p:extLst>
      <p:ext uri="{BB962C8B-B14F-4D97-AF65-F5344CB8AC3E}">
        <p14:creationId xmlns:p14="http://schemas.microsoft.com/office/powerpoint/2010/main" val="320842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Vibration in musical instruments</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399" name="Google Shape;399;p53"/>
          <p:cNvSpPr txBox="1">
            <a:spLocks noGrp="1"/>
          </p:cNvSpPr>
          <p:nvPr>
            <p:ph idx="1"/>
          </p:nvPr>
        </p:nvSpPr>
        <p:spPr>
          <a:xfrm>
            <a:off x="322500" y="1280475"/>
            <a:ext cx="7976100" cy="24690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600" b="1" dirty="0"/>
              <a:t>Vibrating bar</a:t>
            </a:r>
          </a:p>
          <a:p>
            <a:pPr>
              <a:spcBef>
                <a:spcPts val="800"/>
              </a:spcBef>
            </a:pPr>
            <a:r>
              <a:rPr lang="en" sz="1600" dirty="0"/>
              <a:t>Stiffness of the bar is restoring force</a:t>
            </a:r>
          </a:p>
          <a:p>
            <a:pPr>
              <a:spcBef>
                <a:spcPts val="800"/>
              </a:spcBef>
            </a:pPr>
            <a:r>
              <a:rPr lang="en" sz="1600" dirty="0"/>
              <a:t>T</a:t>
            </a:r>
            <a:r>
              <a:rPr lang="en-US" sz="1600" dirty="0"/>
              <a:t>h</a:t>
            </a:r>
            <a:r>
              <a:rPr lang="en" sz="1600" dirty="0"/>
              <a:t>e vibrational frequency depends on the stiffness of the bar</a:t>
            </a:r>
          </a:p>
          <a:p>
            <a:pPr>
              <a:spcBef>
                <a:spcPts val="800"/>
              </a:spcBef>
            </a:pPr>
            <a:r>
              <a:rPr lang="en" sz="1600" dirty="0"/>
              <a:t>Vibration modes not harmonic</a:t>
            </a:r>
          </a:p>
          <a:p>
            <a:pPr marL="0" indent="0">
              <a:spcBef>
                <a:spcPts val="800"/>
              </a:spcBef>
              <a:buNone/>
            </a:pPr>
            <a:r>
              <a:rPr lang="en" sz="1600" dirty="0"/>
              <a:t>Examples: marimba, xylophone, glockenspiel</a:t>
            </a:r>
            <a:endParaRPr sz="1600" dirty="0"/>
          </a:p>
          <a:p>
            <a:pPr marL="0" indent="0">
              <a:spcBef>
                <a:spcPts val="800"/>
              </a:spcBef>
              <a:buNone/>
            </a:pPr>
            <a:endParaRPr sz="1600" dirty="0"/>
          </a:p>
          <a:p>
            <a:pPr marL="0" indent="0">
              <a:spcBef>
                <a:spcPts val="800"/>
              </a:spcBef>
              <a:buNone/>
            </a:pPr>
            <a:endParaRPr sz="1600" dirty="0"/>
          </a:p>
          <a:p>
            <a:pPr marL="0" indent="0">
              <a:spcBef>
                <a:spcPts val="800"/>
              </a:spcBef>
              <a:buNone/>
            </a:pPr>
            <a:endParaRPr lang="en" sz="1600" dirty="0"/>
          </a:p>
          <a:p>
            <a:pPr marL="0" indent="0">
              <a:spcBef>
                <a:spcPts val="800"/>
              </a:spcBef>
              <a:buNone/>
            </a:pPr>
            <a:endParaRPr lang="en" sz="1600" b="1" dirty="0"/>
          </a:p>
          <a:p>
            <a:pPr marL="0" indent="0">
              <a:spcBef>
                <a:spcPts val="800"/>
              </a:spcBef>
              <a:buNone/>
            </a:pPr>
            <a:endParaRPr sz="1600" dirty="0"/>
          </a:p>
          <a:p>
            <a:pPr marL="457178" indent="0">
              <a:spcBef>
                <a:spcPts val="800"/>
              </a:spcBef>
              <a:buNone/>
            </a:pPr>
            <a:endParaRPr sz="1600" dirty="0"/>
          </a:p>
        </p:txBody>
      </p:sp>
      <p:pic>
        <p:nvPicPr>
          <p:cNvPr id="400" name="Google Shape;400;p53"/>
          <p:cNvPicPr preferRelativeResize="0"/>
          <p:nvPr/>
        </p:nvPicPr>
        <p:blipFill>
          <a:blip r:embed="rId3">
            <a:alphaModFix/>
          </a:blip>
          <a:stretch>
            <a:fillRect/>
          </a:stretch>
        </p:blipFill>
        <p:spPr>
          <a:xfrm>
            <a:off x="1932723" y="3131925"/>
            <a:ext cx="4141975" cy="1235100"/>
          </a:xfrm>
          <a:prstGeom prst="rect">
            <a:avLst/>
          </a:prstGeom>
          <a:noFill/>
          <a:ln>
            <a:noFill/>
          </a:ln>
        </p:spPr>
      </p:pic>
      <p:sp>
        <p:nvSpPr>
          <p:cNvPr id="401" name="Google Shape;401;p53"/>
          <p:cNvSpPr txBox="1"/>
          <p:nvPr/>
        </p:nvSpPr>
        <p:spPr>
          <a:xfrm>
            <a:off x="1932722" y="4367025"/>
            <a:ext cx="5352900" cy="26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dirty="0">
                <a:solidFill>
                  <a:srgbClr val="3A3838"/>
                </a:solidFill>
              </a:rPr>
              <a:t>From: Pulkki, Karjalainen, Communication Acoustics: An Introduction to Speech, Audio and Psychoacoustics</a:t>
            </a:r>
            <a:endParaRPr sz="800" dirty="0">
              <a:solidFill>
                <a:srgbClr val="3A3838"/>
              </a:solidFill>
            </a:endParaRPr>
          </a:p>
        </p:txBody>
      </p:sp>
      <p:sp>
        <p:nvSpPr>
          <p:cNvPr id="2" name="Slide Number Placeholder 1">
            <a:extLst>
              <a:ext uri="{FF2B5EF4-FFF2-40B4-BE49-F238E27FC236}">
                <a16:creationId xmlns:a16="http://schemas.microsoft.com/office/drawing/2014/main" id="{EC0A7961-B0EB-43B5-A245-74818372EDFC}"/>
              </a:ext>
            </a:extLst>
          </p:cNvPr>
          <p:cNvSpPr>
            <a:spLocks noGrp="1"/>
          </p:cNvSpPr>
          <p:nvPr>
            <p:ph type="sldNum" sz="quarter" idx="4"/>
          </p:nvPr>
        </p:nvSpPr>
        <p:spPr/>
        <p:txBody>
          <a:bodyPr/>
          <a:lstStyle/>
          <a:p>
            <a:fld id="{3F14EC2F-B4C8-4C28-9887-3A3EB3168110}" type="slidenum">
              <a:rPr lang="en-US" smtClean="0"/>
              <a:t>14</a:t>
            </a:fld>
            <a:endParaRPr lang="en-US"/>
          </a:p>
        </p:txBody>
      </p:sp>
    </p:spTree>
    <p:extLst>
      <p:ext uri="{BB962C8B-B14F-4D97-AF65-F5344CB8AC3E}">
        <p14:creationId xmlns:p14="http://schemas.microsoft.com/office/powerpoint/2010/main" val="2465944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0E3B-053C-4CBC-82A4-2EE5F49AEC77}"/>
              </a:ext>
            </a:extLst>
          </p:cNvPr>
          <p:cNvSpPr>
            <a:spLocks noGrp="1"/>
          </p:cNvSpPr>
          <p:nvPr>
            <p:ph type="title"/>
          </p:nvPr>
        </p:nvSpPr>
        <p:spPr/>
        <p:txBody>
          <a:bodyPr/>
          <a:lstStyle/>
          <a:p>
            <a:r>
              <a:rPr lang="en" sz="3000" b="1" dirty="0">
                <a:solidFill>
                  <a:srgbClr val="4E008E"/>
                </a:solidFill>
                <a:latin typeface="Arial" panose="020B0604020202020204" pitchFamily="34" charset="0"/>
                <a:ea typeface="+mj-ea"/>
                <a:cs typeface="Arial" panose="020B0604020202020204" pitchFamily="34" charset="0"/>
              </a:rPr>
              <a:t>Vibration in musical instruments</a:t>
            </a:r>
            <a:endParaRPr lang="en-US" dirty="0"/>
          </a:p>
        </p:txBody>
      </p:sp>
      <p:sp>
        <p:nvSpPr>
          <p:cNvPr id="3" name="Content Placeholder 2">
            <a:extLst>
              <a:ext uri="{FF2B5EF4-FFF2-40B4-BE49-F238E27FC236}">
                <a16:creationId xmlns:a16="http://schemas.microsoft.com/office/drawing/2014/main" id="{6E16F919-95B7-4980-9584-EB873C7B7C17}"/>
              </a:ext>
            </a:extLst>
          </p:cNvPr>
          <p:cNvSpPr>
            <a:spLocks noGrp="1"/>
          </p:cNvSpPr>
          <p:nvPr>
            <p:ph idx="1"/>
          </p:nvPr>
        </p:nvSpPr>
        <p:spPr/>
        <p:txBody>
          <a:bodyPr/>
          <a:lstStyle/>
          <a:p>
            <a:pPr marL="0" indent="0">
              <a:spcBef>
                <a:spcPts val="800"/>
              </a:spcBef>
              <a:buNone/>
            </a:pPr>
            <a:r>
              <a:rPr lang="en-US" sz="1800" b="1" dirty="0"/>
              <a:t>Vibrating plate</a:t>
            </a:r>
          </a:p>
          <a:p>
            <a:pPr>
              <a:spcBef>
                <a:spcPts val="800"/>
              </a:spcBef>
            </a:pPr>
            <a:r>
              <a:rPr lang="en-US" sz="1800" dirty="0"/>
              <a:t>Stiffness of the plate acts as restoring force</a:t>
            </a:r>
          </a:p>
          <a:p>
            <a:pPr>
              <a:spcBef>
                <a:spcPts val="800"/>
              </a:spcBef>
            </a:pPr>
            <a:r>
              <a:rPr lang="en-US" sz="1800" dirty="0"/>
              <a:t>Vibrational modes are not harmonics.</a:t>
            </a:r>
          </a:p>
          <a:p>
            <a:pPr>
              <a:spcBef>
                <a:spcPts val="800"/>
              </a:spcBef>
            </a:pPr>
            <a:r>
              <a:rPr lang="en-US" sz="1800" dirty="0"/>
              <a:t>Example: cymbal, high-hat cymbal</a:t>
            </a:r>
          </a:p>
          <a:p>
            <a:endParaRPr lang="en-US" dirty="0"/>
          </a:p>
        </p:txBody>
      </p:sp>
      <p:sp>
        <p:nvSpPr>
          <p:cNvPr id="4" name="Slide Number Placeholder 3">
            <a:extLst>
              <a:ext uri="{FF2B5EF4-FFF2-40B4-BE49-F238E27FC236}">
                <a16:creationId xmlns:a16="http://schemas.microsoft.com/office/drawing/2014/main" id="{2304FF35-ECA5-48ED-BF49-BBE51566A9DC}"/>
              </a:ext>
            </a:extLst>
          </p:cNvPr>
          <p:cNvSpPr>
            <a:spLocks noGrp="1"/>
          </p:cNvSpPr>
          <p:nvPr>
            <p:ph type="sldNum" sz="quarter" idx="4"/>
          </p:nvPr>
        </p:nvSpPr>
        <p:spPr/>
        <p:txBody>
          <a:bodyPr/>
          <a:lstStyle/>
          <a:p>
            <a:fld id="{3F14EC2F-B4C8-4C28-9887-3A3EB3168110}" type="slidenum">
              <a:rPr lang="en-US" smtClean="0"/>
              <a:t>15</a:t>
            </a:fld>
            <a:endParaRPr lang="en-US"/>
          </a:p>
        </p:txBody>
      </p:sp>
      <p:pic>
        <p:nvPicPr>
          <p:cNvPr id="6" name="Picture 5" descr="A close-up of a wind mill&#10;&#10;Description automatically generated with low confidence">
            <a:extLst>
              <a:ext uri="{FF2B5EF4-FFF2-40B4-BE49-F238E27FC236}">
                <a16:creationId xmlns:a16="http://schemas.microsoft.com/office/drawing/2014/main" id="{8952CE59-2DEB-4725-83A2-764F602B2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740" y="1602218"/>
            <a:ext cx="1432120" cy="969532"/>
          </a:xfrm>
          <a:prstGeom prst="rect">
            <a:avLst/>
          </a:prstGeom>
        </p:spPr>
      </p:pic>
      <p:sp>
        <p:nvSpPr>
          <p:cNvPr id="7" name="TextBox 6">
            <a:extLst>
              <a:ext uri="{FF2B5EF4-FFF2-40B4-BE49-F238E27FC236}">
                <a16:creationId xmlns:a16="http://schemas.microsoft.com/office/drawing/2014/main" id="{1CEF8503-8856-485D-ABB8-399B2D7958FE}"/>
              </a:ext>
            </a:extLst>
          </p:cNvPr>
          <p:cNvSpPr txBox="1"/>
          <p:nvPr/>
        </p:nvSpPr>
        <p:spPr>
          <a:xfrm>
            <a:off x="457200" y="3662979"/>
            <a:ext cx="5971699" cy="923330"/>
          </a:xfrm>
          <a:prstGeom prst="rect">
            <a:avLst/>
          </a:prstGeom>
          <a:noFill/>
        </p:spPr>
        <p:txBody>
          <a:bodyPr wrap="none" rtlCol="0">
            <a:spAutoFit/>
          </a:bodyPr>
          <a:lstStyle/>
          <a:p>
            <a:r>
              <a:rPr lang="es-ES" dirty="0" err="1"/>
              <a:t>Some</a:t>
            </a:r>
            <a:r>
              <a:rPr lang="es-ES" dirty="0"/>
              <a:t> </a:t>
            </a:r>
            <a:r>
              <a:rPr lang="es-ES" dirty="0" err="1"/>
              <a:t>articles</a:t>
            </a:r>
            <a:r>
              <a:rPr lang="es-ES" dirty="0"/>
              <a:t> </a:t>
            </a:r>
            <a:r>
              <a:rPr lang="es-ES" dirty="0" err="1"/>
              <a:t>published</a:t>
            </a:r>
            <a:r>
              <a:rPr lang="es-ES" dirty="0"/>
              <a:t> in </a:t>
            </a:r>
            <a:r>
              <a:rPr lang="es-ES" dirty="0" err="1"/>
              <a:t>The</a:t>
            </a:r>
            <a:r>
              <a:rPr lang="es-ES" dirty="0"/>
              <a:t> </a:t>
            </a:r>
            <a:r>
              <a:rPr lang="es-ES" dirty="0" err="1"/>
              <a:t>Journal</a:t>
            </a:r>
            <a:r>
              <a:rPr lang="es-ES" dirty="0"/>
              <a:t> </a:t>
            </a:r>
            <a:r>
              <a:rPr lang="es-ES" dirty="0" err="1"/>
              <a:t>of</a:t>
            </a:r>
            <a:r>
              <a:rPr lang="es-ES" dirty="0"/>
              <a:t> </a:t>
            </a:r>
            <a:r>
              <a:rPr lang="es-ES" dirty="0" err="1"/>
              <a:t>the</a:t>
            </a:r>
            <a:r>
              <a:rPr lang="es-ES" dirty="0"/>
              <a:t> </a:t>
            </a:r>
            <a:r>
              <a:rPr lang="es-ES" dirty="0" err="1"/>
              <a:t>Acoustical</a:t>
            </a:r>
            <a:r>
              <a:rPr lang="es-ES" dirty="0"/>
              <a:t> </a:t>
            </a:r>
            <a:r>
              <a:rPr lang="es-ES" dirty="0" err="1"/>
              <a:t>society</a:t>
            </a:r>
            <a:r>
              <a:rPr lang="es-ES" dirty="0"/>
              <a:t> </a:t>
            </a:r>
            <a:r>
              <a:rPr lang="es-ES" dirty="0" err="1"/>
              <a:t>of</a:t>
            </a:r>
            <a:r>
              <a:rPr lang="es-ES" dirty="0"/>
              <a:t> </a:t>
            </a:r>
            <a:r>
              <a:rPr lang="es-ES" dirty="0" err="1"/>
              <a:t>America</a:t>
            </a:r>
            <a:r>
              <a:rPr lang="es-ES" dirty="0"/>
              <a:t>:</a:t>
            </a:r>
          </a:p>
          <a:p>
            <a:r>
              <a:rPr lang="es-ES" dirty="0"/>
              <a:t>“</a:t>
            </a:r>
            <a:r>
              <a:rPr lang="es-ES" dirty="0" err="1"/>
              <a:t>Vibration</a:t>
            </a:r>
            <a:r>
              <a:rPr lang="es-ES" dirty="0"/>
              <a:t> </a:t>
            </a:r>
            <a:r>
              <a:rPr lang="es-ES" dirty="0" err="1"/>
              <a:t>of</a:t>
            </a:r>
            <a:r>
              <a:rPr lang="es-ES" dirty="0"/>
              <a:t> </a:t>
            </a:r>
            <a:r>
              <a:rPr lang="es-ES" dirty="0" err="1"/>
              <a:t>symbals</a:t>
            </a:r>
            <a:r>
              <a:rPr lang="es-ES" dirty="0"/>
              <a:t>, gongs and tamtams”</a:t>
            </a:r>
          </a:p>
          <a:p>
            <a:r>
              <a:rPr lang="es-ES" dirty="0"/>
              <a:t>“</a:t>
            </a:r>
            <a:r>
              <a:rPr lang="es-ES" dirty="0" err="1"/>
              <a:t>Modes</a:t>
            </a:r>
            <a:r>
              <a:rPr lang="es-ES" dirty="0"/>
              <a:t> </a:t>
            </a:r>
            <a:r>
              <a:rPr lang="es-ES" dirty="0" err="1"/>
              <a:t>of</a:t>
            </a:r>
            <a:r>
              <a:rPr lang="es-ES" dirty="0"/>
              <a:t> </a:t>
            </a:r>
            <a:r>
              <a:rPr lang="es-ES" dirty="0" err="1"/>
              <a:t>vibration</a:t>
            </a:r>
            <a:r>
              <a:rPr lang="es-ES" dirty="0"/>
              <a:t> and </a:t>
            </a:r>
            <a:r>
              <a:rPr lang="es-ES" dirty="0" err="1"/>
              <a:t>decay</a:t>
            </a:r>
            <a:r>
              <a:rPr lang="es-ES" dirty="0"/>
              <a:t> times in </a:t>
            </a:r>
            <a:r>
              <a:rPr lang="es-ES" dirty="0" err="1"/>
              <a:t>cymbals</a:t>
            </a:r>
            <a:r>
              <a:rPr lang="es-ES" dirty="0"/>
              <a:t>”</a:t>
            </a:r>
          </a:p>
          <a:p>
            <a:endParaRPr lang="en-US" dirty="0"/>
          </a:p>
        </p:txBody>
      </p:sp>
    </p:spTree>
    <p:extLst>
      <p:ext uri="{BB962C8B-B14F-4D97-AF65-F5344CB8AC3E}">
        <p14:creationId xmlns:p14="http://schemas.microsoft.com/office/powerpoint/2010/main" val="1013269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4"/>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Sympathetic vibration</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482" name="Google Shape;482;p64"/>
          <p:cNvSpPr txBox="1">
            <a:spLocks noGrp="1"/>
          </p:cNvSpPr>
          <p:nvPr>
            <p:ph idx="1"/>
          </p:nvPr>
        </p:nvSpPr>
        <p:spPr>
          <a:xfrm>
            <a:off x="307041" y="1124041"/>
            <a:ext cx="8419269"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96862" indent="-257168">
              <a:spcBef>
                <a:spcPts val="800"/>
              </a:spcBef>
              <a:buSzPts val="1400"/>
            </a:pPr>
            <a:r>
              <a:rPr lang="en" sz="1800" dirty="0"/>
              <a:t>The amount of sound radiated by a source is proportional to the amount of air it displaces as it moves (string vs drum)</a:t>
            </a:r>
          </a:p>
          <a:p>
            <a:pPr marL="396862" indent="-257168">
              <a:buSzPts val="1400"/>
            </a:pPr>
            <a:r>
              <a:rPr lang="en-US" sz="1800" dirty="0"/>
              <a:t>Radiation can be increased by attaching the vibrating system to a wood plate </a:t>
            </a:r>
          </a:p>
          <a:p>
            <a:pPr marL="396862" indent="-257168">
              <a:buSzPts val="1400"/>
            </a:pPr>
            <a:r>
              <a:rPr lang="en" sz="1800" dirty="0"/>
              <a:t>Plate moves providing more radiating energy</a:t>
            </a:r>
            <a:endParaRPr sz="1800" dirty="0"/>
          </a:p>
          <a:p>
            <a:pPr marL="396862" indent="-257168">
              <a:spcBef>
                <a:spcPts val="800"/>
              </a:spcBef>
              <a:buSzPts val="1400"/>
            </a:pPr>
            <a:r>
              <a:rPr lang="en" sz="1800" dirty="0"/>
              <a:t>Musical instruments contain more vibrators working together </a:t>
            </a:r>
            <a:endParaRPr sz="1800" dirty="0"/>
          </a:p>
          <a:p>
            <a:pPr marL="914355" lvl="1" indent="-317484">
              <a:buSzPts val="1400"/>
            </a:pPr>
            <a:r>
              <a:rPr lang="en" sz="1800" dirty="0"/>
              <a:t>Piano </a:t>
            </a:r>
            <a:r>
              <a:rPr lang="en" sz="1800" b="1" dirty="0"/>
              <a:t>string</a:t>
            </a:r>
            <a:r>
              <a:rPr lang="en" sz="1800" dirty="0"/>
              <a:t> and </a:t>
            </a:r>
            <a:r>
              <a:rPr lang="en" sz="1800" b="1" dirty="0"/>
              <a:t>soundboard</a:t>
            </a:r>
            <a:endParaRPr sz="1800" b="1" dirty="0"/>
          </a:p>
          <a:p>
            <a:pPr marL="914355" lvl="1" indent="-317484">
              <a:buSzPts val="1400"/>
            </a:pPr>
            <a:r>
              <a:rPr lang="en" sz="1800" dirty="0"/>
              <a:t>Guitar </a:t>
            </a:r>
            <a:r>
              <a:rPr lang="en" sz="1800" b="1" dirty="0"/>
              <a:t>strings</a:t>
            </a:r>
            <a:r>
              <a:rPr lang="en" sz="1800" dirty="0"/>
              <a:t> and </a:t>
            </a:r>
            <a:r>
              <a:rPr lang="en" sz="1800" b="1" dirty="0"/>
              <a:t>guitar body </a:t>
            </a:r>
            <a:endParaRPr sz="1800" b="1" dirty="0"/>
          </a:p>
          <a:p>
            <a:pPr marL="914355" lvl="1" indent="-317484">
              <a:buSzPts val="1400"/>
            </a:pPr>
            <a:r>
              <a:rPr lang="en" sz="1800" dirty="0"/>
              <a:t>Clarinet </a:t>
            </a:r>
            <a:r>
              <a:rPr lang="en" sz="1800" b="1" dirty="0"/>
              <a:t>reed</a:t>
            </a:r>
            <a:r>
              <a:rPr lang="en" sz="1800" dirty="0"/>
              <a:t> and </a:t>
            </a:r>
            <a:r>
              <a:rPr lang="en" sz="1800" b="1" dirty="0"/>
              <a:t>column of air</a:t>
            </a:r>
            <a:endParaRPr b="1" dirty="0"/>
          </a:p>
          <a:p>
            <a:pPr marL="396862" indent="-257168">
              <a:spcBef>
                <a:spcPts val="800"/>
              </a:spcBef>
              <a:buSzPts val="1400"/>
            </a:pPr>
            <a:endParaRPr lang="en" sz="1800" b="1" dirty="0"/>
          </a:p>
          <a:p>
            <a:pPr marL="396862" indent="-257168">
              <a:spcBef>
                <a:spcPts val="800"/>
              </a:spcBef>
              <a:buSzPts val="1400"/>
            </a:pPr>
            <a:r>
              <a:rPr lang="en" sz="1800" b="1" dirty="0"/>
              <a:t>Sympathetic vibration</a:t>
            </a:r>
            <a:r>
              <a:rPr lang="en" sz="1800" dirty="0"/>
              <a:t> of the sounding box/plate  </a:t>
            </a:r>
            <a:endParaRPr sz="1800" dirty="0"/>
          </a:p>
          <a:p>
            <a:pPr marL="914355" lvl="1" indent="-317484">
              <a:buSzPts val="1400"/>
            </a:pPr>
            <a:r>
              <a:rPr lang="en" sz="1800" dirty="0"/>
              <a:t>The sounding box also has resonance frequencies and determine the timbre of the instrument</a:t>
            </a:r>
            <a:endParaRPr sz="1800" dirty="0"/>
          </a:p>
        </p:txBody>
      </p:sp>
      <p:sp>
        <p:nvSpPr>
          <p:cNvPr id="2" name="Slide Number Placeholder 1">
            <a:extLst>
              <a:ext uri="{FF2B5EF4-FFF2-40B4-BE49-F238E27FC236}">
                <a16:creationId xmlns:a16="http://schemas.microsoft.com/office/drawing/2014/main" id="{77A00682-BB4F-4799-9780-CA581AA0F9E8}"/>
              </a:ext>
            </a:extLst>
          </p:cNvPr>
          <p:cNvSpPr>
            <a:spLocks noGrp="1"/>
          </p:cNvSpPr>
          <p:nvPr>
            <p:ph type="sldNum" sz="quarter" idx="4"/>
          </p:nvPr>
        </p:nvSpPr>
        <p:spPr/>
        <p:txBody>
          <a:bodyPr/>
          <a:lstStyle/>
          <a:p>
            <a:fld id="{3F14EC2F-B4C8-4C28-9887-3A3EB3168110}" type="slidenum">
              <a:rPr lang="en-US" smtClean="0"/>
              <a:t>16</a:t>
            </a:fld>
            <a:endParaRPr lang="en-US"/>
          </a:p>
        </p:txBody>
      </p:sp>
      <p:pic>
        <p:nvPicPr>
          <p:cNvPr id="4" name="Picture 3" descr="Diagram, engineering drawing&#10;&#10;Description automatically generated">
            <a:extLst>
              <a:ext uri="{FF2B5EF4-FFF2-40B4-BE49-F238E27FC236}">
                <a16:creationId xmlns:a16="http://schemas.microsoft.com/office/drawing/2014/main" id="{BB88F62E-7A0F-448C-ABC3-DD9B0089A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0534" y="2900974"/>
            <a:ext cx="2494844" cy="1012306"/>
          </a:xfrm>
          <a:prstGeom prst="rect">
            <a:avLst/>
          </a:prstGeom>
        </p:spPr>
      </p:pic>
    </p:spTree>
    <p:extLst>
      <p:ext uri="{BB962C8B-B14F-4D97-AF65-F5344CB8AC3E}">
        <p14:creationId xmlns:p14="http://schemas.microsoft.com/office/powerpoint/2010/main" val="258197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05666-F702-4DDB-B6F4-DCF7ECA83E0A}"/>
              </a:ext>
            </a:extLst>
          </p:cNvPr>
          <p:cNvSpPr>
            <a:spLocks noGrp="1"/>
          </p:cNvSpPr>
          <p:nvPr>
            <p:ph type="title"/>
          </p:nvPr>
        </p:nvSpPr>
        <p:spPr/>
        <p:txBody>
          <a:bodyPr/>
          <a:lstStyle/>
          <a:p>
            <a:r>
              <a:rPr lang="en-US" sz="2800" dirty="0"/>
              <a:t>In which medium sound travels the fastest?</a:t>
            </a:r>
          </a:p>
        </p:txBody>
      </p:sp>
      <p:sp>
        <p:nvSpPr>
          <p:cNvPr id="3" name="Content Placeholder 2">
            <a:extLst>
              <a:ext uri="{FF2B5EF4-FFF2-40B4-BE49-F238E27FC236}">
                <a16:creationId xmlns:a16="http://schemas.microsoft.com/office/drawing/2014/main" id="{E5586D66-8155-4898-930A-006329EBCF65}"/>
              </a:ext>
            </a:extLst>
          </p:cNvPr>
          <p:cNvSpPr>
            <a:spLocks noGrp="1"/>
          </p:cNvSpPr>
          <p:nvPr>
            <p:ph idx="1"/>
          </p:nvPr>
        </p:nvSpPr>
        <p:spPr/>
        <p:txBody>
          <a:bodyPr/>
          <a:lstStyle/>
          <a:p>
            <a:pPr marL="457200" indent="-457200">
              <a:lnSpc>
                <a:spcPct val="150000"/>
              </a:lnSpc>
              <a:buFont typeface="+mj-lt"/>
              <a:buAutoNum type="alphaUcPeriod"/>
            </a:pPr>
            <a:r>
              <a:rPr lang="en-US" sz="2000" dirty="0"/>
              <a:t>Liquid</a:t>
            </a:r>
          </a:p>
          <a:p>
            <a:pPr marL="457200" indent="-457200">
              <a:lnSpc>
                <a:spcPct val="150000"/>
              </a:lnSpc>
              <a:buFont typeface="+mj-lt"/>
              <a:buAutoNum type="alphaUcPeriod"/>
            </a:pPr>
            <a:r>
              <a:rPr lang="en-US" sz="2000" dirty="0"/>
              <a:t>Solid</a:t>
            </a:r>
          </a:p>
          <a:p>
            <a:pPr marL="457200" indent="-457200">
              <a:lnSpc>
                <a:spcPct val="150000"/>
              </a:lnSpc>
              <a:buFont typeface="+mj-lt"/>
              <a:buAutoNum type="alphaUcPeriod"/>
            </a:pPr>
            <a:r>
              <a:rPr lang="en-US" sz="2000" dirty="0"/>
              <a:t>Vacuum</a:t>
            </a:r>
          </a:p>
          <a:p>
            <a:pPr marL="457200" indent="-457200">
              <a:lnSpc>
                <a:spcPct val="150000"/>
              </a:lnSpc>
              <a:buFont typeface="+mj-lt"/>
              <a:buAutoNum type="alphaUcPeriod"/>
            </a:pPr>
            <a:r>
              <a:rPr lang="en-US" sz="2000" dirty="0"/>
              <a:t>Gaseous</a:t>
            </a:r>
          </a:p>
        </p:txBody>
      </p:sp>
      <p:sp>
        <p:nvSpPr>
          <p:cNvPr id="4" name="Slide Number Placeholder 3">
            <a:extLst>
              <a:ext uri="{FF2B5EF4-FFF2-40B4-BE49-F238E27FC236}">
                <a16:creationId xmlns:a16="http://schemas.microsoft.com/office/drawing/2014/main" id="{CD323395-5ED9-4F54-B067-DD8A9D88F087}"/>
              </a:ext>
            </a:extLst>
          </p:cNvPr>
          <p:cNvSpPr>
            <a:spLocks noGrp="1"/>
          </p:cNvSpPr>
          <p:nvPr>
            <p:ph type="sldNum" sz="quarter" idx="4"/>
          </p:nvPr>
        </p:nvSpPr>
        <p:spPr/>
        <p:txBody>
          <a:bodyPr/>
          <a:lstStyle/>
          <a:p>
            <a:fld id="{3F14EC2F-B4C8-4C28-9887-3A3EB3168110}" type="slidenum">
              <a:rPr lang="en-US" smtClean="0"/>
              <a:t>17</a:t>
            </a:fld>
            <a:endParaRPr lang="en-US"/>
          </a:p>
        </p:txBody>
      </p:sp>
    </p:spTree>
    <p:extLst>
      <p:ext uri="{BB962C8B-B14F-4D97-AF65-F5344CB8AC3E}">
        <p14:creationId xmlns:p14="http://schemas.microsoft.com/office/powerpoint/2010/main" val="306414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5"/>
          <p:cNvSpPr txBox="1">
            <a:spLocks noGrp="1"/>
          </p:cNvSpPr>
          <p:nvPr>
            <p:ph type="ctrTitle"/>
          </p:nvPr>
        </p:nvSpPr>
        <p:spPr>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3000" b="1" dirty="0">
                <a:solidFill>
                  <a:srgbClr val="4E008E"/>
                </a:solidFill>
                <a:latin typeface="Arial" panose="020B0604020202020204" pitchFamily="34" charset="0"/>
                <a:ea typeface="+mj-ea"/>
                <a:cs typeface="Arial" panose="020B0604020202020204" pitchFamily="34" charset="0"/>
              </a:rPr>
              <a:t>Waves</a:t>
            </a:r>
            <a:endParaRPr sz="3000" b="1" dirty="0">
              <a:solidFill>
                <a:srgbClr val="4E008E"/>
              </a:solidFill>
              <a:latin typeface="Arial" panose="020B0604020202020204" pitchFamily="34" charset="0"/>
              <a:ea typeface="+mj-ea"/>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95A440E8-2A31-4492-B46A-4C23A48E75D8}"/>
              </a:ext>
            </a:extLst>
          </p:cNvPr>
          <p:cNvPicPr>
            <a:picLocks noChangeAspect="1"/>
          </p:cNvPicPr>
          <p:nvPr/>
        </p:nvPicPr>
        <p:blipFill>
          <a:blip r:embed="rId3"/>
          <a:stretch>
            <a:fillRect/>
          </a:stretch>
        </p:blipFill>
        <p:spPr>
          <a:xfrm>
            <a:off x="2400472" y="3326981"/>
            <a:ext cx="4507706" cy="1007269"/>
          </a:xfrm>
          <a:prstGeom prst="rect">
            <a:avLst/>
          </a:prstGeom>
        </p:spPr>
      </p:pic>
      <p:sp>
        <p:nvSpPr>
          <p:cNvPr id="2" name="Slide Number Placeholder 1">
            <a:extLst>
              <a:ext uri="{FF2B5EF4-FFF2-40B4-BE49-F238E27FC236}">
                <a16:creationId xmlns:a16="http://schemas.microsoft.com/office/drawing/2014/main" id="{EB80F5E6-B84B-4EF3-9534-E846E9706C01}"/>
              </a:ext>
            </a:extLst>
          </p:cNvPr>
          <p:cNvSpPr>
            <a:spLocks noGrp="1"/>
          </p:cNvSpPr>
          <p:nvPr>
            <p:ph type="sldNum" idx="12"/>
          </p:nvPr>
        </p:nvSpPr>
        <p:spPr/>
        <p:txBody>
          <a:bodyPr/>
          <a:lstStyle/>
          <a:p>
            <a:r>
              <a:rPr lang="en"/>
              <a:t>|  </a:t>
            </a:r>
            <a:fld id="{00000000-1234-1234-1234-123412341234}" type="slidenum">
              <a:rPr lang="en" smtClean="0"/>
              <a:pPr/>
              <a:t>18</a:t>
            </a:fld>
            <a:endParaRPr/>
          </a:p>
        </p:txBody>
      </p:sp>
    </p:spTree>
    <p:extLst>
      <p:ext uri="{BB962C8B-B14F-4D97-AF65-F5344CB8AC3E}">
        <p14:creationId xmlns:p14="http://schemas.microsoft.com/office/powerpoint/2010/main" val="4287143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4100"/>
            </a:pPr>
            <a:r>
              <a:rPr lang="en" sz="3000" b="1" dirty="0">
                <a:solidFill>
                  <a:srgbClr val="4E008E"/>
                </a:solidFill>
                <a:latin typeface="Arial" panose="020B0604020202020204" pitchFamily="34" charset="0"/>
                <a:ea typeface="+mj-ea"/>
                <a:cs typeface="Arial" panose="020B0604020202020204" pitchFamily="34" charset="0"/>
              </a:rPr>
              <a:t>Progressing waves</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419" name="Google Shape;419;p56"/>
          <p:cNvSpPr txBox="1">
            <a:spLocks noGrp="1"/>
          </p:cNvSpPr>
          <p:nvPr>
            <p:ph idx="1"/>
          </p:nvPr>
        </p:nvSpPr>
        <p:spPr>
          <a:xfrm>
            <a:off x="322493" y="1280473"/>
            <a:ext cx="78867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600" dirty="0"/>
              <a:t>Waves transport energy and information through a medium</a:t>
            </a:r>
            <a:endParaRPr sz="1600" dirty="0"/>
          </a:p>
          <a:p>
            <a:pPr marL="0" indent="457178">
              <a:spcBef>
                <a:spcPts val="800"/>
              </a:spcBef>
              <a:buNone/>
            </a:pPr>
            <a:r>
              <a:rPr lang="en" sz="1600" dirty="0"/>
              <a:t>The medium itself is not transported!</a:t>
            </a:r>
            <a:endParaRPr sz="1600" dirty="0"/>
          </a:p>
          <a:p>
            <a:pPr marL="0" indent="457178">
              <a:spcBef>
                <a:spcPts val="800"/>
              </a:spcBef>
              <a:buNone/>
            </a:pPr>
            <a:r>
              <a:rPr lang="en" sz="1600" dirty="0"/>
              <a:t>For </a:t>
            </a:r>
            <a:r>
              <a:rPr lang="en" sz="1600" b="1" dirty="0"/>
              <a:t>sound </a:t>
            </a:r>
            <a:r>
              <a:rPr lang="en" sz="1600" dirty="0"/>
              <a:t>the medium is usually air</a:t>
            </a:r>
            <a:endParaRPr sz="1600" dirty="0"/>
          </a:p>
          <a:p>
            <a:pPr marL="0" indent="457178">
              <a:spcBef>
                <a:spcPts val="800"/>
              </a:spcBef>
              <a:buNone/>
            </a:pPr>
            <a:r>
              <a:rPr lang="en" sz="1600" dirty="0"/>
              <a:t>Speed of sound in air: approx. 343 m/s (at 20 ℃) </a:t>
            </a:r>
            <a:endParaRPr sz="1600" dirty="0"/>
          </a:p>
          <a:p>
            <a:pPr marL="0" indent="457178">
              <a:spcBef>
                <a:spcPts val="800"/>
              </a:spcBef>
              <a:buNone/>
            </a:pPr>
            <a:r>
              <a:rPr lang="en" sz="1600" dirty="0"/>
              <a:t>For temperature </a:t>
            </a:r>
            <a:r>
              <a:rPr lang="en" sz="1600" i="1" dirty="0"/>
              <a:t>t</a:t>
            </a:r>
            <a:r>
              <a:rPr lang="en" sz="1600" dirty="0"/>
              <a:t> in ℃, </a:t>
            </a:r>
            <a:r>
              <a:rPr lang="en" sz="1600" i="1" dirty="0"/>
              <a:t>v </a:t>
            </a:r>
            <a:r>
              <a:rPr lang="en" sz="1600" dirty="0"/>
              <a:t>= 331.3 + 0.6 </a:t>
            </a:r>
            <a:r>
              <a:rPr lang="en" sz="1600" i="1" dirty="0"/>
              <a:t>t</a:t>
            </a:r>
            <a:endParaRPr sz="1600" i="1" dirty="0"/>
          </a:p>
          <a:p>
            <a:pPr marL="0" indent="0">
              <a:spcBef>
                <a:spcPts val="800"/>
              </a:spcBef>
              <a:buNone/>
            </a:pPr>
            <a:r>
              <a:rPr lang="en" sz="1600" b="1" dirty="0"/>
              <a:t>Progressing wave</a:t>
            </a:r>
            <a:r>
              <a:rPr lang="en" sz="1600" dirty="0"/>
              <a:t>: e.g. a wave in a rope </a:t>
            </a:r>
            <a:endParaRPr sz="1600" dirty="0"/>
          </a:p>
          <a:p>
            <a:pPr marL="0" indent="457178">
              <a:spcBef>
                <a:spcPts val="800"/>
              </a:spcBef>
              <a:buNone/>
            </a:pPr>
            <a:r>
              <a:rPr lang="en" sz="1600" i="1" dirty="0"/>
              <a:t>v = fλ </a:t>
            </a:r>
            <a:endParaRPr sz="1600" i="1" dirty="0"/>
          </a:p>
          <a:p>
            <a:pPr marL="0" indent="0">
              <a:spcBef>
                <a:spcPts val="800"/>
              </a:spcBef>
              <a:buNone/>
            </a:pPr>
            <a:r>
              <a:rPr lang="en" sz="1600" dirty="0"/>
              <a:t>	</a:t>
            </a:r>
            <a:r>
              <a:rPr lang="en" sz="1600" i="1" dirty="0"/>
              <a:t>v</a:t>
            </a:r>
            <a:r>
              <a:rPr lang="en" sz="1600" dirty="0"/>
              <a:t> – velocity</a:t>
            </a:r>
          </a:p>
          <a:p>
            <a:pPr marL="0" indent="0">
              <a:spcBef>
                <a:spcPts val="800"/>
              </a:spcBef>
              <a:buNone/>
            </a:pPr>
            <a:r>
              <a:rPr lang="en" sz="1600" dirty="0"/>
              <a:t>	</a:t>
            </a:r>
            <a:r>
              <a:rPr lang="en" sz="1600" i="1" dirty="0"/>
              <a:t>f</a:t>
            </a:r>
            <a:r>
              <a:rPr lang="en" sz="1600" dirty="0"/>
              <a:t> – frequency</a:t>
            </a:r>
          </a:p>
          <a:p>
            <a:pPr marL="0" indent="0">
              <a:spcBef>
                <a:spcPts val="800"/>
              </a:spcBef>
              <a:buNone/>
            </a:pPr>
            <a:r>
              <a:rPr lang="en" sz="1600" dirty="0"/>
              <a:t>	</a:t>
            </a:r>
            <a:r>
              <a:rPr lang="en" sz="1600" i="1" dirty="0"/>
              <a:t>λ</a:t>
            </a:r>
            <a:r>
              <a:rPr lang="en" sz="1600" dirty="0"/>
              <a:t> - wavelength</a:t>
            </a:r>
            <a:endParaRPr sz="1600" dirty="0"/>
          </a:p>
          <a:p>
            <a:pPr marL="0" indent="0">
              <a:spcBef>
                <a:spcPts val="800"/>
              </a:spcBef>
              <a:buNone/>
            </a:pPr>
            <a:endParaRPr sz="1600" dirty="0"/>
          </a:p>
        </p:txBody>
      </p:sp>
      <p:pic>
        <p:nvPicPr>
          <p:cNvPr id="420" name="Google Shape;420;p56"/>
          <p:cNvPicPr preferRelativeResize="0"/>
          <p:nvPr/>
        </p:nvPicPr>
        <p:blipFill>
          <a:blip r:embed="rId3">
            <a:alphaModFix/>
          </a:blip>
          <a:stretch>
            <a:fillRect/>
          </a:stretch>
        </p:blipFill>
        <p:spPr>
          <a:xfrm>
            <a:off x="5233655" y="1703200"/>
            <a:ext cx="2680025" cy="2550650"/>
          </a:xfrm>
          <a:prstGeom prst="rect">
            <a:avLst/>
          </a:prstGeom>
          <a:noFill/>
          <a:ln>
            <a:noFill/>
          </a:ln>
        </p:spPr>
      </p:pic>
      <p:sp>
        <p:nvSpPr>
          <p:cNvPr id="2" name="Slide Number Placeholder 1">
            <a:extLst>
              <a:ext uri="{FF2B5EF4-FFF2-40B4-BE49-F238E27FC236}">
                <a16:creationId xmlns:a16="http://schemas.microsoft.com/office/drawing/2014/main" id="{62F61A50-1EA8-4186-929E-D6F1EC633A74}"/>
              </a:ext>
            </a:extLst>
          </p:cNvPr>
          <p:cNvSpPr>
            <a:spLocks noGrp="1"/>
          </p:cNvSpPr>
          <p:nvPr>
            <p:ph type="sldNum" sz="quarter" idx="4"/>
          </p:nvPr>
        </p:nvSpPr>
        <p:spPr/>
        <p:txBody>
          <a:bodyPr/>
          <a:lstStyle/>
          <a:p>
            <a:fld id="{3F14EC2F-B4C8-4C28-9887-3A3EB3168110}" type="slidenum">
              <a:rPr lang="en-US" smtClean="0"/>
              <a:t>19</a:t>
            </a:fld>
            <a:endParaRPr lang="en-US"/>
          </a:p>
        </p:txBody>
      </p:sp>
    </p:spTree>
    <p:extLst>
      <p:ext uri="{BB962C8B-B14F-4D97-AF65-F5344CB8AC3E}">
        <p14:creationId xmlns:p14="http://schemas.microsoft.com/office/powerpoint/2010/main" val="288907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1111-725A-450C-953B-02FD91739452}"/>
              </a:ext>
            </a:extLst>
          </p:cNvPr>
          <p:cNvSpPr>
            <a:spLocks noGrp="1"/>
          </p:cNvSpPr>
          <p:nvPr>
            <p:ph type="title"/>
          </p:nvPr>
        </p:nvSpPr>
        <p:spPr/>
        <p:txBody>
          <a:bodyPr/>
          <a:lstStyle/>
          <a:p>
            <a:r>
              <a:rPr lang="es-ES" dirty="0" err="1"/>
              <a:t>Vibrating</a:t>
            </a:r>
            <a:r>
              <a:rPr lang="es-ES" dirty="0"/>
              <a:t> </a:t>
            </a:r>
            <a:r>
              <a:rPr lang="es-ES" dirty="0" err="1"/>
              <a:t>systems</a:t>
            </a:r>
            <a:endParaRPr lang="en-US" dirty="0"/>
          </a:p>
        </p:txBody>
      </p:sp>
      <p:sp>
        <p:nvSpPr>
          <p:cNvPr id="3" name="Content Placeholder 2">
            <a:extLst>
              <a:ext uri="{FF2B5EF4-FFF2-40B4-BE49-F238E27FC236}">
                <a16:creationId xmlns:a16="http://schemas.microsoft.com/office/drawing/2014/main" id="{7D5206AA-1A94-4601-9859-3C9131B26AE7}"/>
              </a:ext>
            </a:extLst>
          </p:cNvPr>
          <p:cNvSpPr>
            <a:spLocks noGrp="1"/>
          </p:cNvSpPr>
          <p:nvPr>
            <p:ph idx="1"/>
          </p:nvPr>
        </p:nvSpPr>
        <p:spPr/>
        <p:txBody>
          <a:bodyPr/>
          <a:lstStyle/>
          <a:p>
            <a:pPr marL="0" indent="0">
              <a:buNone/>
            </a:pPr>
            <a:r>
              <a:rPr lang="en-US" sz="1800" dirty="0"/>
              <a:t>Recap …</a:t>
            </a:r>
          </a:p>
          <a:p>
            <a:r>
              <a:rPr lang="en-US" sz="1800" b="1" dirty="0"/>
              <a:t>Sound</a:t>
            </a:r>
            <a:r>
              <a:rPr lang="en-US" sz="1800" dirty="0"/>
              <a:t>: produced by some mechanical vibration or a rapid modulation of air flow.</a:t>
            </a:r>
          </a:p>
          <a:p>
            <a:r>
              <a:rPr lang="en-US" sz="1800" b="1" dirty="0"/>
              <a:t>Medium</a:t>
            </a:r>
            <a:r>
              <a:rPr lang="en-US" sz="1800" dirty="0"/>
              <a:t>: air, water, …</a:t>
            </a:r>
          </a:p>
          <a:p>
            <a:r>
              <a:rPr lang="en-US" sz="1800" b="1" dirty="0"/>
              <a:t>Source</a:t>
            </a:r>
            <a:r>
              <a:rPr lang="en-US" sz="1800" dirty="0"/>
              <a:t>: speech organs, vibrating plates, column of a guitar body, diaphragm of a loudspeaker, …</a:t>
            </a:r>
          </a:p>
          <a:p>
            <a:endParaRPr lang="en-US" sz="1800" dirty="0"/>
          </a:p>
          <a:p>
            <a:r>
              <a:rPr lang="en-US" sz="1800" dirty="0"/>
              <a:t>Those oscillations of the pressure are called </a:t>
            </a:r>
            <a:r>
              <a:rPr lang="en-US" sz="1800" b="1" dirty="0"/>
              <a:t>Sound waves. </a:t>
            </a:r>
          </a:p>
          <a:p>
            <a:r>
              <a:rPr lang="en-US" sz="1800" dirty="0"/>
              <a:t>Some characteristics:</a:t>
            </a:r>
          </a:p>
          <a:p>
            <a:pPr lvl="1"/>
            <a:r>
              <a:rPr lang="en-US" sz="1500" dirty="0"/>
              <a:t>Alternating of potential and kinetic energy.</a:t>
            </a:r>
          </a:p>
          <a:p>
            <a:pPr lvl="1"/>
            <a:r>
              <a:rPr lang="en-US" sz="1500" dirty="0"/>
              <a:t>Motion repeats in regular time intervals.</a:t>
            </a:r>
          </a:p>
          <a:p>
            <a:pPr lvl="1"/>
            <a:r>
              <a:rPr lang="en-US" sz="1500" dirty="0"/>
              <a:t>System back to equilibrium by some force.</a:t>
            </a:r>
          </a:p>
          <a:p>
            <a:pPr lvl="1"/>
            <a:endParaRPr lang="en-US" dirty="0"/>
          </a:p>
        </p:txBody>
      </p:sp>
      <p:sp>
        <p:nvSpPr>
          <p:cNvPr id="4" name="Slide Number Placeholder 3">
            <a:extLst>
              <a:ext uri="{FF2B5EF4-FFF2-40B4-BE49-F238E27FC236}">
                <a16:creationId xmlns:a16="http://schemas.microsoft.com/office/drawing/2014/main" id="{8AE0EA7E-FD21-4D46-B1F3-ADB11533DDFC}"/>
              </a:ext>
            </a:extLst>
          </p:cNvPr>
          <p:cNvSpPr>
            <a:spLocks noGrp="1"/>
          </p:cNvSpPr>
          <p:nvPr>
            <p:ph type="sldNum" sz="quarter" idx="4"/>
          </p:nvPr>
        </p:nvSpPr>
        <p:spPr/>
        <p:txBody>
          <a:bodyPr/>
          <a:lstStyle/>
          <a:p>
            <a:fld id="{3F14EC2F-B4C8-4C28-9887-3A3EB3168110}" type="slidenum">
              <a:rPr lang="en-US" smtClean="0"/>
              <a:t>2</a:t>
            </a:fld>
            <a:endParaRPr lang="en-US"/>
          </a:p>
        </p:txBody>
      </p:sp>
    </p:spTree>
    <p:extLst>
      <p:ext uri="{BB962C8B-B14F-4D97-AF65-F5344CB8AC3E}">
        <p14:creationId xmlns:p14="http://schemas.microsoft.com/office/powerpoint/2010/main" val="372659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7"/>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4100"/>
            </a:pPr>
            <a:r>
              <a:rPr lang="en" sz="3000" b="1" dirty="0">
                <a:solidFill>
                  <a:srgbClr val="4E008E"/>
                </a:solidFill>
                <a:latin typeface="Arial" panose="020B0604020202020204" pitchFamily="34" charset="0"/>
                <a:ea typeface="+mj-ea"/>
                <a:cs typeface="Arial" panose="020B0604020202020204" pitchFamily="34" charset="0"/>
              </a:rPr>
              <a:t>Properties of waves</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426" name="Google Shape;426;p57"/>
          <p:cNvSpPr txBox="1">
            <a:spLocks noGrp="1"/>
          </p:cNvSpPr>
          <p:nvPr>
            <p:ph idx="1"/>
          </p:nvPr>
        </p:nvSpPr>
        <p:spPr>
          <a:xfrm>
            <a:off x="322498" y="1280475"/>
            <a:ext cx="57255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b="1" dirty="0"/>
              <a:t>Reflection</a:t>
            </a:r>
            <a:r>
              <a:rPr lang="en" dirty="0"/>
              <a:t>: </a:t>
            </a:r>
          </a:p>
          <a:p>
            <a:pPr>
              <a:spcBef>
                <a:spcPts val="800"/>
              </a:spcBef>
            </a:pPr>
            <a:r>
              <a:rPr lang="en" dirty="0"/>
              <a:t>Discontinuity of the medium causes a reflection</a:t>
            </a:r>
          </a:p>
          <a:p>
            <a:pPr>
              <a:spcBef>
                <a:spcPts val="800"/>
              </a:spcBef>
            </a:pPr>
            <a:r>
              <a:rPr lang="en" dirty="0"/>
              <a:t>Rope: phase is reversed from tied end, not reversed from loose end</a:t>
            </a:r>
            <a:endParaRPr dirty="0"/>
          </a:p>
          <a:p>
            <a:pPr marL="457178" indent="0">
              <a:spcBef>
                <a:spcPts val="800"/>
              </a:spcBef>
              <a:buNone/>
            </a:pPr>
            <a:r>
              <a:rPr lang="en" sz="1000" dirty="0"/>
              <a:t>See </a:t>
            </a:r>
            <a:r>
              <a:rPr lang="en" sz="1000" u="sng" dirty="0">
                <a:solidFill>
                  <a:schemeClr val="hlink"/>
                </a:solidFill>
                <a:hlinkClick r:id="rId3"/>
              </a:rPr>
              <a:t>https://www.acs.psu.edu/drussell/Demos/reflect/reflect.html</a:t>
            </a:r>
            <a:r>
              <a:rPr lang="en" sz="1000" dirty="0"/>
              <a:t> </a:t>
            </a:r>
            <a:endParaRPr sz="1000" dirty="0"/>
          </a:p>
          <a:p>
            <a:pPr marL="0" indent="0">
              <a:spcBef>
                <a:spcPts val="800"/>
              </a:spcBef>
              <a:buNone/>
            </a:pPr>
            <a:r>
              <a:rPr lang="en" b="1" dirty="0"/>
              <a:t>Linear superposition</a:t>
            </a:r>
          </a:p>
          <a:p>
            <a:pPr>
              <a:spcBef>
                <a:spcPts val="800"/>
              </a:spcBef>
            </a:pPr>
            <a:r>
              <a:rPr lang="en" dirty="0"/>
              <a:t>Waves may travel “through“ each other without changing their properties</a:t>
            </a:r>
            <a:endParaRPr dirty="0"/>
          </a:p>
          <a:p>
            <a:pPr marL="457178" indent="0">
              <a:spcBef>
                <a:spcPts val="800"/>
              </a:spcBef>
              <a:buNone/>
            </a:pPr>
            <a:r>
              <a:rPr lang="en" sz="1000" dirty="0"/>
              <a:t>See </a:t>
            </a:r>
            <a:r>
              <a:rPr lang="en" sz="1000" u="sng" dirty="0">
                <a:solidFill>
                  <a:schemeClr val="hlink"/>
                </a:solidFill>
                <a:hlinkClick r:id="rId4"/>
              </a:rPr>
              <a:t>https://www.acs.psu.edu/drussell/Demos/superposition/superposition.html</a:t>
            </a:r>
            <a:r>
              <a:rPr lang="en" sz="1000" dirty="0"/>
              <a:t> </a:t>
            </a:r>
            <a:endParaRPr sz="1000" dirty="0"/>
          </a:p>
        </p:txBody>
      </p:sp>
      <p:pic>
        <p:nvPicPr>
          <p:cNvPr id="427" name="Google Shape;427;p57"/>
          <p:cNvPicPr preferRelativeResize="0"/>
          <p:nvPr/>
        </p:nvPicPr>
        <p:blipFill>
          <a:blip r:embed="rId5">
            <a:alphaModFix/>
          </a:blip>
          <a:stretch>
            <a:fillRect/>
          </a:stretch>
        </p:blipFill>
        <p:spPr>
          <a:xfrm>
            <a:off x="6291689" y="1023951"/>
            <a:ext cx="1952613" cy="1547800"/>
          </a:xfrm>
          <a:prstGeom prst="rect">
            <a:avLst/>
          </a:prstGeom>
          <a:noFill/>
          <a:ln>
            <a:noFill/>
          </a:ln>
        </p:spPr>
      </p:pic>
      <p:pic>
        <p:nvPicPr>
          <p:cNvPr id="428" name="Google Shape;428;p57"/>
          <p:cNvPicPr preferRelativeResize="0"/>
          <p:nvPr/>
        </p:nvPicPr>
        <p:blipFill>
          <a:blip r:embed="rId6">
            <a:alphaModFix/>
          </a:blip>
          <a:stretch>
            <a:fillRect/>
          </a:stretch>
        </p:blipFill>
        <p:spPr>
          <a:xfrm>
            <a:off x="6371973" y="2784225"/>
            <a:ext cx="1872328" cy="1924050"/>
          </a:xfrm>
          <a:prstGeom prst="rect">
            <a:avLst/>
          </a:prstGeom>
          <a:noFill/>
          <a:ln>
            <a:noFill/>
          </a:ln>
        </p:spPr>
      </p:pic>
      <p:sp>
        <p:nvSpPr>
          <p:cNvPr id="2" name="Slide Number Placeholder 1">
            <a:extLst>
              <a:ext uri="{FF2B5EF4-FFF2-40B4-BE49-F238E27FC236}">
                <a16:creationId xmlns:a16="http://schemas.microsoft.com/office/drawing/2014/main" id="{733A4DA8-9AF1-433D-A125-12AB6A4272A1}"/>
              </a:ext>
            </a:extLst>
          </p:cNvPr>
          <p:cNvSpPr>
            <a:spLocks noGrp="1"/>
          </p:cNvSpPr>
          <p:nvPr>
            <p:ph type="sldNum" sz="quarter" idx="4"/>
          </p:nvPr>
        </p:nvSpPr>
        <p:spPr/>
        <p:txBody>
          <a:bodyPr/>
          <a:lstStyle/>
          <a:p>
            <a:fld id="{3F14EC2F-B4C8-4C28-9887-3A3EB3168110}" type="slidenum">
              <a:rPr lang="en-US" smtClean="0"/>
              <a:t>20</a:t>
            </a:fld>
            <a:endParaRPr lang="en-US"/>
          </a:p>
        </p:txBody>
      </p:sp>
    </p:spTree>
    <p:extLst>
      <p:ext uri="{BB962C8B-B14F-4D97-AF65-F5344CB8AC3E}">
        <p14:creationId xmlns:p14="http://schemas.microsoft.com/office/powerpoint/2010/main" val="698891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58"/>
          <p:cNvPicPr preferRelativeResize="0"/>
          <p:nvPr/>
        </p:nvPicPr>
        <p:blipFill>
          <a:blip r:embed="rId3">
            <a:alphaModFix/>
          </a:blip>
          <a:stretch>
            <a:fillRect/>
          </a:stretch>
        </p:blipFill>
        <p:spPr>
          <a:xfrm>
            <a:off x="4572000" y="3189812"/>
            <a:ext cx="3764138" cy="923925"/>
          </a:xfrm>
          <a:prstGeom prst="rect">
            <a:avLst/>
          </a:prstGeom>
          <a:noFill/>
          <a:ln>
            <a:noFill/>
          </a:ln>
        </p:spPr>
      </p:pic>
      <p:sp>
        <p:nvSpPr>
          <p:cNvPr id="434" name="Google Shape;434;p58"/>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4100"/>
            </a:pPr>
            <a:r>
              <a:rPr lang="en" sz="3000" b="1" dirty="0">
                <a:solidFill>
                  <a:srgbClr val="4E008E"/>
                </a:solidFill>
                <a:latin typeface="Arial" panose="020B0604020202020204" pitchFamily="34" charset="0"/>
                <a:ea typeface="+mj-ea"/>
                <a:cs typeface="Arial" panose="020B0604020202020204" pitchFamily="34" charset="0"/>
              </a:rPr>
              <a:t>Propagation</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435" name="Google Shape;435;p58"/>
          <p:cNvSpPr txBox="1">
            <a:spLocks noGrp="1"/>
          </p:cNvSpPr>
          <p:nvPr>
            <p:ph idx="1"/>
          </p:nvPr>
        </p:nvSpPr>
        <p:spPr>
          <a:xfrm>
            <a:off x="322500" y="1280475"/>
            <a:ext cx="56280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600" dirty="0"/>
              <a:t>Sound waves propagate in two or three dimensions</a:t>
            </a:r>
            <a:endParaRPr sz="1600" dirty="0"/>
          </a:p>
          <a:p>
            <a:pPr marL="0" indent="0">
              <a:spcBef>
                <a:spcPts val="800"/>
              </a:spcBef>
              <a:buNone/>
            </a:pPr>
            <a:r>
              <a:rPr lang="en" sz="1600" dirty="0"/>
              <a:t>Sources with different geometries have different patterns: </a:t>
            </a:r>
          </a:p>
          <a:p>
            <a:pPr lvl="1">
              <a:spcBef>
                <a:spcPts val="800"/>
              </a:spcBef>
            </a:pPr>
            <a:r>
              <a:rPr lang="en" sz="1600" dirty="0"/>
              <a:t>Spherical waves: point source (spherical in practice)</a:t>
            </a:r>
          </a:p>
          <a:p>
            <a:pPr lvl="1">
              <a:spcBef>
                <a:spcPts val="800"/>
              </a:spcBef>
            </a:pPr>
            <a:r>
              <a:rPr lang="en" sz="1600" dirty="0"/>
              <a:t>Plane waves: in a tube</a:t>
            </a:r>
            <a:endParaRPr sz="1600" dirty="0"/>
          </a:p>
        </p:txBody>
      </p:sp>
      <p:pic>
        <p:nvPicPr>
          <p:cNvPr id="436" name="Google Shape;436;p58"/>
          <p:cNvPicPr preferRelativeResize="0"/>
          <p:nvPr/>
        </p:nvPicPr>
        <p:blipFill>
          <a:blip r:embed="rId4">
            <a:alphaModFix/>
          </a:blip>
          <a:stretch>
            <a:fillRect/>
          </a:stretch>
        </p:blipFill>
        <p:spPr>
          <a:xfrm>
            <a:off x="1067818" y="2759675"/>
            <a:ext cx="1743125" cy="1784200"/>
          </a:xfrm>
          <a:prstGeom prst="rect">
            <a:avLst/>
          </a:prstGeom>
          <a:noFill/>
          <a:ln>
            <a:noFill/>
          </a:ln>
        </p:spPr>
      </p:pic>
      <p:sp>
        <p:nvSpPr>
          <p:cNvPr id="2" name="Slide Number Placeholder 1">
            <a:extLst>
              <a:ext uri="{FF2B5EF4-FFF2-40B4-BE49-F238E27FC236}">
                <a16:creationId xmlns:a16="http://schemas.microsoft.com/office/drawing/2014/main" id="{C70219F6-D47A-475E-9D74-5E90940453F8}"/>
              </a:ext>
            </a:extLst>
          </p:cNvPr>
          <p:cNvSpPr>
            <a:spLocks noGrp="1"/>
          </p:cNvSpPr>
          <p:nvPr>
            <p:ph type="sldNum" sz="quarter" idx="4"/>
          </p:nvPr>
        </p:nvSpPr>
        <p:spPr/>
        <p:txBody>
          <a:bodyPr/>
          <a:lstStyle/>
          <a:p>
            <a:fld id="{3F14EC2F-B4C8-4C28-9887-3A3EB3168110}" type="slidenum">
              <a:rPr lang="en-US" smtClean="0"/>
              <a:t>21</a:t>
            </a:fld>
            <a:endParaRPr lang="en-US"/>
          </a:p>
        </p:txBody>
      </p:sp>
      <p:sp>
        <p:nvSpPr>
          <p:cNvPr id="3" name="TextBox 2">
            <a:extLst>
              <a:ext uri="{FF2B5EF4-FFF2-40B4-BE49-F238E27FC236}">
                <a16:creationId xmlns:a16="http://schemas.microsoft.com/office/drawing/2014/main" id="{EFDA929D-8961-4ED8-A3CA-49282DF26BD3}"/>
              </a:ext>
            </a:extLst>
          </p:cNvPr>
          <p:cNvSpPr txBox="1"/>
          <p:nvPr/>
        </p:nvSpPr>
        <p:spPr>
          <a:xfrm>
            <a:off x="272223" y="4594798"/>
            <a:ext cx="8500532" cy="338554"/>
          </a:xfrm>
          <a:prstGeom prst="rect">
            <a:avLst/>
          </a:prstGeom>
          <a:noFill/>
        </p:spPr>
        <p:txBody>
          <a:bodyPr wrap="none" rtlCol="0">
            <a:spAutoFit/>
          </a:bodyPr>
          <a:lstStyle/>
          <a:p>
            <a:r>
              <a:rPr lang="es-ES" sz="1600" dirty="0" err="1"/>
              <a:t>Sound</a:t>
            </a:r>
            <a:r>
              <a:rPr lang="es-ES" sz="1600" dirty="0"/>
              <a:t> </a:t>
            </a:r>
            <a:r>
              <a:rPr lang="es-ES" sz="1600" dirty="0" err="1"/>
              <a:t>speed</a:t>
            </a:r>
            <a:r>
              <a:rPr lang="es-ES" sz="1600" dirty="0"/>
              <a:t> </a:t>
            </a:r>
            <a:r>
              <a:rPr lang="es-ES" sz="1600" dirty="0" err="1"/>
              <a:t>is</a:t>
            </a:r>
            <a:r>
              <a:rPr lang="es-ES" sz="1600" dirty="0"/>
              <a:t> </a:t>
            </a:r>
            <a:r>
              <a:rPr lang="es-ES" sz="1600" dirty="0" err="1"/>
              <a:t>faster</a:t>
            </a:r>
            <a:r>
              <a:rPr lang="es-ES" sz="1600" dirty="0"/>
              <a:t> in </a:t>
            </a:r>
            <a:r>
              <a:rPr lang="es-ES" sz="1600" dirty="0" err="1"/>
              <a:t>water</a:t>
            </a:r>
            <a:r>
              <a:rPr lang="es-ES" sz="1600" dirty="0"/>
              <a:t> </a:t>
            </a:r>
            <a:r>
              <a:rPr lang="es-ES" sz="1600" dirty="0" err="1"/>
              <a:t>than</a:t>
            </a:r>
            <a:r>
              <a:rPr lang="es-ES" sz="1600" dirty="0"/>
              <a:t> in air </a:t>
            </a:r>
            <a:r>
              <a:rPr lang="es-ES" sz="1600" dirty="0" err="1"/>
              <a:t>because</a:t>
            </a:r>
            <a:r>
              <a:rPr lang="es-ES" sz="1600" dirty="0"/>
              <a:t> </a:t>
            </a:r>
            <a:r>
              <a:rPr lang="es-ES" sz="1600" dirty="0" err="1"/>
              <a:t>of</a:t>
            </a:r>
            <a:r>
              <a:rPr lang="es-ES" sz="1600" dirty="0"/>
              <a:t> </a:t>
            </a:r>
            <a:r>
              <a:rPr lang="es-ES" sz="1600" dirty="0" err="1"/>
              <a:t>the</a:t>
            </a:r>
            <a:r>
              <a:rPr lang="es-ES" sz="1600" dirty="0"/>
              <a:t> </a:t>
            </a:r>
            <a:r>
              <a:rPr lang="es-ES" sz="1600" dirty="0" err="1"/>
              <a:t>difference</a:t>
            </a:r>
            <a:r>
              <a:rPr lang="es-ES" sz="1600" dirty="0"/>
              <a:t> </a:t>
            </a:r>
            <a:r>
              <a:rPr lang="es-ES" sz="1600" dirty="0" err="1"/>
              <a:t>of</a:t>
            </a:r>
            <a:r>
              <a:rPr lang="es-ES" sz="1600" dirty="0"/>
              <a:t> </a:t>
            </a:r>
            <a:r>
              <a:rPr lang="es-ES" sz="1600" dirty="0" err="1"/>
              <a:t>the</a:t>
            </a:r>
            <a:r>
              <a:rPr lang="es-ES" sz="1600" dirty="0"/>
              <a:t> </a:t>
            </a:r>
            <a:r>
              <a:rPr lang="es-ES" sz="1600" dirty="0" err="1"/>
              <a:t>elastic</a:t>
            </a:r>
            <a:r>
              <a:rPr lang="es-ES" sz="1600" dirty="0"/>
              <a:t> </a:t>
            </a:r>
            <a:r>
              <a:rPr lang="es-ES" sz="1600" dirty="0" err="1"/>
              <a:t>properties</a:t>
            </a:r>
            <a:r>
              <a:rPr lang="es-ES" sz="1600" dirty="0"/>
              <a:t>.</a:t>
            </a:r>
            <a:endParaRPr lang="en-US" sz="1600" dirty="0"/>
          </a:p>
        </p:txBody>
      </p:sp>
    </p:spTree>
    <p:extLst>
      <p:ext uri="{BB962C8B-B14F-4D97-AF65-F5344CB8AC3E}">
        <p14:creationId xmlns:p14="http://schemas.microsoft.com/office/powerpoint/2010/main" val="1915529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2763-9BD9-456C-844F-74D603B07D62}"/>
              </a:ext>
            </a:extLst>
          </p:cNvPr>
          <p:cNvSpPr>
            <a:spLocks noGrp="1"/>
          </p:cNvSpPr>
          <p:nvPr>
            <p:ph type="title"/>
          </p:nvPr>
        </p:nvSpPr>
        <p:spPr/>
        <p:txBody>
          <a:bodyPr/>
          <a:lstStyle/>
          <a:p>
            <a:r>
              <a:rPr lang="es-ES" dirty="0"/>
              <a:t>Doppler </a:t>
            </a:r>
            <a:r>
              <a:rPr lang="es-ES" dirty="0" err="1"/>
              <a:t>effect</a:t>
            </a:r>
            <a:endParaRPr lang="en-US" dirty="0"/>
          </a:p>
        </p:txBody>
      </p:sp>
      <p:sp>
        <p:nvSpPr>
          <p:cNvPr id="3" name="Content Placeholder 2">
            <a:extLst>
              <a:ext uri="{FF2B5EF4-FFF2-40B4-BE49-F238E27FC236}">
                <a16:creationId xmlns:a16="http://schemas.microsoft.com/office/drawing/2014/main" id="{61E7786C-A2CD-49F6-B1CD-2E7030F8662A}"/>
              </a:ext>
            </a:extLst>
          </p:cNvPr>
          <p:cNvSpPr>
            <a:spLocks noGrp="1"/>
          </p:cNvSpPr>
          <p:nvPr>
            <p:ph idx="1"/>
          </p:nvPr>
        </p:nvSpPr>
        <p:spPr>
          <a:xfrm>
            <a:off x="307801" y="1280474"/>
            <a:ext cx="8693325" cy="3805877"/>
          </a:xfrm>
        </p:spPr>
        <p:txBody>
          <a:bodyPr/>
          <a:lstStyle/>
          <a:p>
            <a:r>
              <a:rPr lang="en-US" sz="1800" dirty="0"/>
              <a:t>When the distance between source and observer changes, each successive wave is emitted from a different position.</a:t>
            </a:r>
          </a:p>
          <a:p>
            <a:r>
              <a:rPr lang="en-US" sz="1800" dirty="0"/>
              <a:t>The time between arrival of successive waves to the observer changes → change in frequency!</a:t>
            </a:r>
          </a:p>
          <a:p>
            <a:r>
              <a:rPr lang="en-US" sz="1800" dirty="0"/>
              <a:t>source moves towards observer → decreased frequency</a:t>
            </a:r>
          </a:p>
          <a:p>
            <a:pPr marL="230975" lvl="1" indent="0">
              <a:buNone/>
            </a:pPr>
            <a:endParaRPr lang="en-US" sz="1500" dirty="0"/>
          </a:p>
          <a:p>
            <a:pPr marL="230975" lvl="1" indent="0">
              <a:buNone/>
            </a:pPr>
            <a:endParaRPr lang="en-US" sz="1500" dirty="0"/>
          </a:p>
          <a:p>
            <a:pPr marL="230975" lvl="1" indent="0">
              <a:buNone/>
            </a:pPr>
            <a:endParaRPr lang="en-US" sz="1500" dirty="0"/>
          </a:p>
          <a:p>
            <a:pPr marL="230975" lvl="1" indent="0">
              <a:buNone/>
            </a:pPr>
            <a:endParaRPr lang="en-US" sz="1500" dirty="0"/>
          </a:p>
          <a:p>
            <a:pPr marL="230975" lvl="1" indent="0">
              <a:buNone/>
            </a:pPr>
            <a:endParaRPr lang="en-US" sz="1500" dirty="0"/>
          </a:p>
          <a:p>
            <a:pPr marL="230975" lvl="1" indent="0">
              <a:buNone/>
            </a:pPr>
            <a:endParaRPr lang="en-US" sz="1500" dirty="0"/>
          </a:p>
          <a:p>
            <a:pPr marL="230975" lvl="1" indent="0">
              <a:buNone/>
            </a:pPr>
            <a:endParaRPr lang="en-US" sz="1500" dirty="0"/>
          </a:p>
          <a:p>
            <a:endParaRPr lang="en-US" dirty="0"/>
          </a:p>
        </p:txBody>
      </p:sp>
      <p:pic>
        <p:nvPicPr>
          <p:cNvPr id="6" name="Picture 5" descr="A picture containing chart&#10;&#10;Description automatically generated">
            <a:extLst>
              <a:ext uri="{FF2B5EF4-FFF2-40B4-BE49-F238E27FC236}">
                <a16:creationId xmlns:a16="http://schemas.microsoft.com/office/drawing/2014/main" id="{DC297F8A-5DE4-4E55-9B25-B0FBCEFA7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 y="2886869"/>
            <a:ext cx="7818120" cy="2108621"/>
          </a:xfrm>
          <a:prstGeom prst="rect">
            <a:avLst/>
          </a:prstGeom>
        </p:spPr>
      </p:pic>
      <p:sp>
        <p:nvSpPr>
          <p:cNvPr id="7" name="TextBox 6">
            <a:extLst>
              <a:ext uri="{FF2B5EF4-FFF2-40B4-BE49-F238E27FC236}">
                <a16:creationId xmlns:a16="http://schemas.microsoft.com/office/drawing/2014/main" id="{12634A51-6697-4114-BFD7-103445F90F94}"/>
              </a:ext>
            </a:extLst>
          </p:cNvPr>
          <p:cNvSpPr txBox="1"/>
          <p:nvPr/>
        </p:nvSpPr>
        <p:spPr>
          <a:xfrm>
            <a:off x="6710129" y="2434474"/>
            <a:ext cx="1396536" cy="432875"/>
          </a:xfrm>
          <a:prstGeom prst="rect">
            <a:avLst/>
          </a:prstGeom>
          <a:noFill/>
        </p:spPr>
        <p:txBody>
          <a:bodyPr wrap="none" rtlCol="0">
            <a:spAutoFit/>
          </a:bodyPr>
          <a:lstStyle/>
          <a:p>
            <a:r>
              <a:rPr lang="en-US" sz="1200" dirty="0"/>
              <a:t>See here [</a:t>
            </a:r>
            <a:r>
              <a:rPr lang="en-US" sz="1200" dirty="0">
                <a:hlinkClick r:id="rId5"/>
              </a:rPr>
              <a:t>demos</a:t>
            </a:r>
            <a:r>
              <a:rPr lang="en-US" sz="1200" dirty="0"/>
              <a:t>]</a:t>
            </a:r>
          </a:p>
          <a:p>
            <a:endParaRPr lang="en-US" sz="1013" dirty="0"/>
          </a:p>
        </p:txBody>
      </p:sp>
      <p:pic>
        <p:nvPicPr>
          <p:cNvPr id="9" name="horn-doppler">
            <a:hlinkClick r:id="" action="ppaction://media"/>
            <a:extLst>
              <a:ext uri="{FF2B5EF4-FFF2-40B4-BE49-F238E27FC236}">
                <a16:creationId xmlns:a16="http://schemas.microsoft.com/office/drawing/2014/main" id="{96637802-0017-4804-9DDD-2237145A70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03597" y="756235"/>
            <a:ext cx="304800" cy="304800"/>
          </a:xfrm>
          <a:prstGeom prst="rect">
            <a:avLst/>
          </a:prstGeom>
        </p:spPr>
      </p:pic>
      <p:sp>
        <p:nvSpPr>
          <p:cNvPr id="4" name="Slide Number Placeholder 3">
            <a:extLst>
              <a:ext uri="{FF2B5EF4-FFF2-40B4-BE49-F238E27FC236}">
                <a16:creationId xmlns:a16="http://schemas.microsoft.com/office/drawing/2014/main" id="{4FF292EC-EF5C-4FA8-AC40-EBBA256560B2}"/>
              </a:ext>
            </a:extLst>
          </p:cNvPr>
          <p:cNvSpPr>
            <a:spLocks noGrp="1"/>
          </p:cNvSpPr>
          <p:nvPr>
            <p:ph type="sldNum" sz="quarter" idx="4"/>
          </p:nvPr>
        </p:nvSpPr>
        <p:spPr/>
        <p:txBody>
          <a:bodyPr/>
          <a:lstStyle/>
          <a:p>
            <a:fld id="{3F14EC2F-B4C8-4C28-9887-3A3EB3168110}" type="slidenum">
              <a:rPr lang="en-US" smtClean="0"/>
              <a:t>22</a:t>
            </a:fld>
            <a:endParaRPr lang="en-US"/>
          </a:p>
        </p:txBody>
      </p:sp>
    </p:spTree>
    <p:extLst>
      <p:ext uri="{BB962C8B-B14F-4D97-AF65-F5344CB8AC3E}">
        <p14:creationId xmlns:p14="http://schemas.microsoft.com/office/powerpoint/2010/main" val="183061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99DE-E4F1-5CB3-D88F-D94155FCAE54}"/>
              </a:ext>
            </a:extLst>
          </p:cNvPr>
          <p:cNvSpPr>
            <a:spLocks noGrp="1"/>
          </p:cNvSpPr>
          <p:nvPr>
            <p:ph type="title"/>
          </p:nvPr>
        </p:nvSpPr>
        <p:spPr/>
        <p:txBody>
          <a:bodyPr/>
          <a:lstStyle/>
          <a:p>
            <a:r>
              <a:rPr lang="en-US" dirty="0"/>
              <a:t>Doppler effect</a:t>
            </a:r>
          </a:p>
        </p:txBody>
      </p:sp>
      <p:sp>
        <p:nvSpPr>
          <p:cNvPr id="3" name="Content Placeholder 2">
            <a:extLst>
              <a:ext uri="{FF2B5EF4-FFF2-40B4-BE49-F238E27FC236}">
                <a16:creationId xmlns:a16="http://schemas.microsoft.com/office/drawing/2014/main" id="{00F9B49E-9337-3557-752B-D080EE447B39}"/>
              </a:ext>
            </a:extLst>
          </p:cNvPr>
          <p:cNvSpPr>
            <a:spLocks noGrp="1"/>
          </p:cNvSpPr>
          <p:nvPr>
            <p:ph idx="1"/>
          </p:nvPr>
        </p:nvSpPr>
        <p:spPr/>
        <p:txBody>
          <a:bodyPr/>
          <a:lstStyle/>
          <a:p>
            <a:pPr marL="0" indent="0" algn="just">
              <a:buNone/>
            </a:pPr>
            <a:r>
              <a:rPr lang="en-US" sz="1600" dirty="0">
                <a:effectLst/>
                <a:ea typeface="Calibri" panose="020F0502020204030204" pitchFamily="34" charset="0"/>
                <a:cs typeface="Arial" panose="020B0604020202020204" pitchFamily="34" charset="0"/>
              </a:rPr>
              <a:t>The doppler effect </a:t>
            </a:r>
            <a:r>
              <a:rPr lang="en-US" sz="1600" b="1" dirty="0">
                <a:effectLst/>
                <a:ea typeface="Calibri" panose="020F0502020204030204" pitchFamily="34" charset="0"/>
                <a:cs typeface="Arial" panose="020B0604020202020204" pitchFamily="34" charset="0"/>
              </a:rPr>
              <a:t>alters the observer frequency</a:t>
            </a:r>
            <a:r>
              <a:rPr lang="en-US" sz="1600" dirty="0">
                <a:effectLst/>
                <a:ea typeface="Calibri" panose="020F0502020204030204" pitchFamily="34" charset="0"/>
                <a:cs typeface="Arial" panose="020B0604020202020204" pitchFamily="34" charset="0"/>
              </a:rPr>
              <a:t>, due to the motion of the source. </a:t>
            </a:r>
          </a:p>
          <a:p>
            <a:pPr marL="0" indent="0" algn="just">
              <a:buNone/>
            </a:pPr>
            <a:r>
              <a:rPr lang="en-US" sz="1600" dirty="0">
                <a:effectLst/>
                <a:ea typeface="Calibri" panose="020F0502020204030204" pitchFamily="34" charset="0"/>
                <a:cs typeface="Arial" panose="020B0604020202020204" pitchFamily="34" charset="0"/>
              </a:rPr>
              <a:t>Since the observer is still, and the source is travelling away from it, the emitted waves must travel additional distance to reach the observer. </a:t>
            </a:r>
          </a:p>
          <a:p>
            <a:endParaRPr lang="en-US" dirty="0"/>
          </a:p>
        </p:txBody>
      </p:sp>
      <p:sp>
        <p:nvSpPr>
          <p:cNvPr id="4" name="Slide Number Placeholder 3">
            <a:extLst>
              <a:ext uri="{FF2B5EF4-FFF2-40B4-BE49-F238E27FC236}">
                <a16:creationId xmlns:a16="http://schemas.microsoft.com/office/drawing/2014/main" id="{8198F43A-F5C6-FE48-335B-877CA5612DD5}"/>
              </a:ext>
            </a:extLst>
          </p:cNvPr>
          <p:cNvSpPr>
            <a:spLocks noGrp="1"/>
          </p:cNvSpPr>
          <p:nvPr>
            <p:ph type="sldNum" sz="quarter" idx="4"/>
          </p:nvPr>
        </p:nvSpPr>
        <p:spPr/>
        <p:txBody>
          <a:bodyPr/>
          <a:lstStyle/>
          <a:p>
            <a:fld id="{3F14EC2F-B4C8-4C28-9887-3A3EB3168110}" type="slidenum">
              <a:rPr lang="en-US" smtClean="0"/>
              <a:t>23</a:t>
            </a:fld>
            <a:endParaRPr lang="en-US"/>
          </a:p>
        </p:txBody>
      </p:sp>
      <p:pic>
        <p:nvPicPr>
          <p:cNvPr id="5" name="Content Placeholder 4" descr="Diagram&#10;&#10;Description automatically generated">
            <a:extLst>
              <a:ext uri="{FF2B5EF4-FFF2-40B4-BE49-F238E27FC236}">
                <a16:creationId xmlns:a16="http://schemas.microsoft.com/office/drawing/2014/main" id="{B72AD2EA-F25D-D287-1620-C6660343A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296" y="2420786"/>
            <a:ext cx="4325330" cy="2354460"/>
          </a:xfrm>
          <a:prstGeom prst="rect">
            <a:avLst/>
          </a:prstGeom>
        </p:spPr>
      </p:pic>
    </p:spTree>
    <p:extLst>
      <p:ext uri="{BB962C8B-B14F-4D97-AF65-F5344CB8AC3E}">
        <p14:creationId xmlns:p14="http://schemas.microsoft.com/office/powerpoint/2010/main" val="1426202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2B6F-92E1-4AE6-B0A3-14B93BED2CA4}"/>
              </a:ext>
            </a:extLst>
          </p:cNvPr>
          <p:cNvSpPr>
            <a:spLocks noGrp="1"/>
          </p:cNvSpPr>
          <p:nvPr>
            <p:ph type="title"/>
          </p:nvPr>
        </p:nvSpPr>
        <p:spPr/>
        <p:txBody>
          <a:bodyPr/>
          <a:lstStyle/>
          <a:p>
            <a:r>
              <a:rPr lang="en-US" dirty="0"/>
              <a:t>Doppler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943687-A4A2-4726-B4E3-62A974ACA08B}"/>
                  </a:ext>
                </a:extLst>
              </p:cNvPr>
              <p:cNvSpPr>
                <a:spLocks noGrp="1"/>
              </p:cNvSpPr>
              <p:nvPr>
                <p:ph idx="1"/>
              </p:nvPr>
            </p:nvSpPr>
            <p:spPr>
              <a:xfrm>
                <a:off x="307800" y="1280473"/>
                <a:ext cx="8485680" cy="3263504"/>
              </a:xfrm>
            </p:spPr>
            <p:txBody>
              <a:bodyPr/>
              <a:lstStyle/>
              <a:p>
                <a:r>
                  <a:rPr lang="en-US" sz="1350" dirty="0">
                    <a:ea typeface="Calibri" panose="020F0502020204030204" pitchFamily="34" charset="0"/>
                    <a:cs typeface="Arial" panose="020B0604020202020204" pitchFamily="34" charset="0"/>
                  </a:rPr>
                  <a:t>Source is moving and the observer is stationary:</a:t>
                </a:r>
              </a:p>
              <a:p>
                <a:pPr lvl="1"/>
                <a:r>
                  <a:rPr lang="en-US" sz="1350" dirty="0">
                    <a:ea typeface="Calibri" panose="020F0502020204030204" pitchFamily="34" charset="0"/>
                    <a:cs typeface="Arial" panose="020B0604020202020204" pitchFamily="34" charset="0"/>
                  </a:rPr>
                  <a:t>The source is </a:t>
                </a:r>
                <a:r>
                  <a:rPr lang="en-US" sz="1350" b="1" dirty="0">
                    <a:ea typeface="Calibri" panose="020F0502020204030204" pitchFamily="34" charset="0"/>
                    <a:cs typeface="Arial" panose="020B0604020202020204" pitchFamily="34" charset="0"/>
                  </a:rPr>
                  <a:t>approaching</a:t>
                </a:r>
                <a:r>
                  <a:rPr lang="en-US" sz="1350" dirty="0">
                    <a:ea typeface="Calibri" panose="020F0502020204030204" pitchFamily="34" charset="0"/>
                    <a:cs typeface="Arial" panose="020B0604020202020204" pitchFamily="34" charset="0"/>
                  </a:rPr>
                  <a:t> the observer </a:t>
                </a:r>
                <a:r>
                  <a:rPr lang="en-US" sz="1350" dirty="0">
                    <a:ea typeface="Calibri" panose="020F0502020204030204" pitchFamily="34" charset="0"/>
                    <a:cs typeface="Arial" panose="020B0604020202020204" pitchFamily="34" charset="0"/>
                    <a:sym typeface="Wingdings" panose="05000000000000000000" pitchFamily="2" charset="2"/>
                  </a:rPr>
                  <a:t> </a:t>
                </a:r>
                <a:r>
                  <a:rPr lang="en-US" sz="1350" b="1" dirty="0">
                    <a:ea typeface="Calibri" panose="020F0502020204030204" pitchFamily="34" charset="0"/>
                    <a:cs typeface="Arial" panose="020B0604020202020204" pitchFamily="34" charset="0"/>
                  </a:rPr>
                  <a:t>perceived frequency</a:t>
                </a:r>
                <a:r>
                  <a:rPr lang="en-US" sz="1350" dirty="0">
                    <a:ea typeface="Calibri" panose="020F0502020204030204" pitchFamily="34" charset="0"/>
                    <a:cs typeface="Arial" panose="020B0604020202020204" pitchFamily="34" charset="0"/>
                  </a:rPr>
                  <a:t> of the observer will be </a:t>
                </a:r>
                <a:r>
                  <a:rPr lang="en-US" sz="1350" b="1" dirty="0">
                    <a:ea typeface="Calibri" panose="020F0502020204030204" pitchFamily="34" charset="0"/>
                    <a:cs typeface="Arial" panose="020B0604020202020204" pitchFamily="34" charset="0"/>
                  </a:rPr>
                  <a:t>higher</a:t>
                </a:r>
              </a:p>
              <a:p>
                <a:pPr lvl="1"/>
                <a:r>
                  <a:rPr lang="en-US" sz="1350" dirty="0">
                    <a:ea typeface="Calibri" panose="020F0502020204030204" pitchFamily="34" charset="0"/>
                    <a:cs typeface="Arial" panose="020B0604020202020204" pitchFamily="34" charset="0"/>
                  </a:rPr>
                  <a:t>The source is </a:t>
                </a:r>
                <a:r>
                  <a:rPr lang="en-US" sz="1350" b="1" dirty="0">
                    <a:ea typeface="Calibri" panose="020F0502020204030204" pitchFamily="34" charset="0"/>
                    <a:cs typeface="Arial" panose="020B0604020202020204" pitchFamily="34" charset="0"/>
                  </a:rPr>
                  <a:t>moving away</a:t>
                </a:r>
                <a:r>
                  <a:rPr lang="en-US" sz="1350" dirty="0">
                    <a:ea typeface="Calibri" panose="020F0502020204030204" pitchFamily="34" charset="0"/>
                    <a:cs typeface="Arial" panose="020B0604020202020204" pitchFamily="34" charset="0"/>
                  </a:rPr>
                  <a:t> (the one in the slides) </a:t>
                </a:r>
                <a:r>
                  <a:rPr lang="en-US" sz="1350" dirty="0">
                    <a:ea typeface="Calibri" panose="020F0502020204030204" pitchFamily="34" charset="0"/>
                    <a:cs typeface="Arial" panose="020B0604020202020204" pitchFamily="34" charset="0"/>
                    <a:sym typeface="Wingdings" panose="05000000000000000000" pitchFamily="2" charset="2"/>
                  </a:rPr>
                  <a:t></a:t>
                </a:r>
                <a:r>
                  <a:rPr lang="en-US" sz="1350" dirty="0">
                    <a:ea typeface="Calibri" panose="020F0502020204030204" pitchFamily="34" charset="0"/>
                    <a:cs typeface="Arial" panose="020B0604020202020204" pitchFamily="34" charset="0"/>
                  </a:rPr>
                  <a:t> </a:t>
                </a:r>
                <a:r>
                  <a:rPr lang="en-US" sz="1350" b="1" dirty="0">
                    <a:ea typeface="Calibri" panose="020F0502020204030204" pitchFamily="34" charset="0"/>
                    <a:cs typeface="Arial" panose="020B0604020202020204" pitchFamily="34" charset="0"/>
                  </a:rPr>
                  <a:t>perceived frequency </a:t>
                </a:r>
                <a:r>
                  <a:rPr lang="en-US" sz="1350" dirty="0">
                    <a:ea typeface="Calibri" panose="020F0502020204030204" pitchFamily="34" charset="0"/>
                    <a:cs typeface="Arial" panose="020B0604020202020204" pitchFamily="34" charset="0"/>
                  </a:rPr>
                  <a:t>of the observer will be </a:t>
                </a:r>
                <a:r>
                  <a:rPr lang="en-US" sz="1350" b="1" dirty="0">
                    <a:ea typeface="Calibri" panose="020F0502020204030204" pitchFamily="34" charset="0"/>
                    <a:cs typeface="Arial" panose="020B0604020202020204" pitchFamily="34" charset="0"/>
                  </a:rPr>
                  <a:t>lower</a:t>
                </a:r>
                <a:r>
                  <a:rPr lang="en-US" sz="1350" dirty="0">
                    <a:ea typeface="Calibri" panose="020F0502020204030204" pitchFamily="34" charset="0"/>
                    <a:cs typeface="Arial" panose="020B0604020202020204"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1500" i="1">
                              <a:latin typeface="Cambria Math" panose="02040503050406030204" pitchFamily="18" charset="0"/>
                            </a:rPr>
                          </m:ctrlPr>
                        </m:sSubPr>
                        <m:e>
                          <m:r>
                            <a:rPr lang="es-ES" sz="1500" i="1">
                              <a:latin typeface="Cambria Math" panose="02040503050406030204" pitchFamily="18" charset="0"/>
                            </a:rPr>
                            <m:t>𝑓</m:t>
                          </m:r>
                        </m:e>
                        <m:sub>
                          <m:r>
                            <a:rPr lang="es-ES" sz="1500" i="1">
                              <a:latin typeface="Cambria Math" panose="02040503050406030204" pitchFamily="18" charset="0"/>
                            </a:rPr>
                            <m:t>𝑜</m:t>
                          </m:r>
                        </m:sub>
                      </m:sSub>
                      <m:r>
                        <a:rPr lang="es-ES" sz="1500" i="1">
                          <a:latin typeface="Cambria Math" panose="02040503050406030204" pitchFamily="18" charset="0"/>
                        </a:rPr>
                        <m:t>=</m:t>
                      </m:r>
                      <m:sSub>
                        <m:sSubPr>
                          <m:ctrlPr>
                            <a:rPr lang="es-ES" sz="1500" i="1">
                              <a:latin typeface="Cambria Math" panose="02040503050406030204" pitchFamily="18" charset="0"/>
                            </a:rPr>
                          </m:ctrlPr>
                        </m:sSubPr>
                        <m:e>
                          <m:r>
                            <a:rPr lang="es-ES" sz="1500" i="1">
                              <a:latin typeface="Cambria Math" panose="02040503050406030204" pitchFamily="18" charset="0"/>
                            </a:rPr>
                            <m:t>𝑓</m:t>
                          </m:r>
                        </m:e>
                        <m:sub>
                          <m:r>
                            <a:rPr lang="es-ES" sz="1500" i="1">
                              <a:latin typeface="Cambria Math" panose="02040503050406030204" pitchFamily="18" charset="0"/>
                            </a:rPr>
                            <m:t>𝑠</m:t>
                          </m:r>
                        </m:sub>
                      </m:sSub>
                      <m:d>
                        <m:dPr>
                          <m:ctrlPr>
                            <a:rPr lang="es-ES" sz="1500" i="1">
                              <a:latin typeface="Cambria Math" panose="02040503050406030204" pitchFamily="18" charset="0"/>
                            </a:rPr>
                          </m:ctrlPr>
                        </m:dPr>
                        <m:e>
                          <m:f>
                            <m:fPr>
                              <m:ctrlPr>
                                <a:rPr lang="es-ES" sz="1500" i="1">
                                  <a:latin typeface="Cambria Math" panose="02040503050406030204" pitchFamily="18" charset="0"/>
                                </a:rPr>
                              </m:ctrlPr>
                            </m:fPr>
                            <m:num>
                              <m:r>
                                <a:rPr lang="es-ES" sz="1500" i="1">
                                  <a:latin typeface="Cambria Math" panose="02040503050406030204" pitchFamily="18" charset="0"/>
                                </a:rPr>
                                <m:t>𝑣</m:t>
                              </m:r>
                            </m:num>
                            <m:den>
                              <m:r>
                                <a:rPr lang="es-ES" sz="1500" i="1">
                                  <a:latin typeface="Cambria Math" panose="02040503050406030204" pitchFamily="18" charset="0"/>
                                </a:rPr>
                                <m:t>𝑣</m:t>
                              </m:r>
                              <m:r>
                                <a:rPr lang="es-ES" sz="1500" i="1">
                                  <a:latin typeface="Cambria Math" panose="02040503050406030204" pitchFamily="18" charset="0"/>
                                  <a:ea typeface="Cambria Math" panose="02040503050406030204" pitchFamily="18" charset="0"/>
                                </a:rPr>
                                <m:t>∓</m:t>
                              </m:r>
                              <m:sSub>
                                <m:sSubPr>
                                  <m:ctrlPr>
                                    <a:rPr lang="es-ES" sz="1500" i="1">
                                      <a:latin typeface="Cambria Math" panose="02040503050406030204" pitchFamily="18" charset="0"/>
                                      <a:ea typeface="Cambria Math" panose="02040503050406030204" pitchFamily="18" charset="0"/>
                                    </a:rPr>
                                  </m:ctrlPr>
                                </m:sSubPr>
                                <m:e>
                                  <m:r>
                                    <a:rPr lang="es-ES" sz="1500" i="1">
                                      <a:latin typeface="Cambria Math" panose="02040503050406030204" pitchFamily="18" charset="0"/>
                                      <a:ea typeface="Cambria Math" panose="02040503050406030204" pitchFamily="18" charset="0"/>
                                    </a:rPr>
                                    <m:t>𝑣</m:t>
                                  </m:r>
                                </m:e>
                                <m:sub>
                                  <m:r>
                                    <a:rPr lang="es-ES" sz="1500" i="1">
                                      <a:latin typeface="Cambria Math" panose="02040503050406030204" pitchFamily="18" charset="0"/>
                                      <a:ea typeface="Cambria Math" panose="02040503050406030204" pitchFamily="18" charset="0"/>
                                    </a:rPr>
                                    <m:t>𝑠</m:t>
                                  </m:r>
                                </m:sub>
                              </m:sSub>
                            </m:den>
                          </m:f>
                        </m:e>
                      </m:d>
                    </m:oMath>
                  </m:oMathPara>
                </a14:m>
                <a:endParaRPr lang="en-US" sz="1500" dirty="0"/>
              </a:p>
              <a:p>
                <a:pPr marL="0" indent="0">
                  <a:buNone/>
                </a:pPr>
                <a:r>
                  <a:rPr lang="en-US" sz="1500" dirty="0"/>
                  <a:t>Where: </a:t>
                </a:r>
              </a:p>
              <a:p>
                <a:pPr marL="230981" lvl="1" indent="0">
                  <a:buNone/>
                </a:pPr>
                <a14:m>
                  <m:oMath xmlns:m="http://schemas.openxmlformats.org/officeDocument/2006/math">
                    <m:sSub>
                      <m:sSubPr>
                        <m:ctrlPr>
                          <a:rPr lang="en-US" sz="1200" i="1">
                            <a:latin typeface="Cambria Math" panose="02040503050406030204" pitchFamily="18" charset="0"/>
                          </a:rPr>
                        </m:ctrlPr>
                      </m:sSubPr>
                      <m:e>
                        <m:r>
                          <a:rPr lang="es-ES" sz="1200" i="1">
                            <a:latin typeface="Cambria Math" panose="02040503050406030204" pitchFamily="18" charset="0"/>
                          </a:rPr>
                          <m:t>𝑓</m:t>
                        </m:r>
                      </m:e>
                      <m:sub>
                        <m:r>
                          <a:rPr lang="es-ES" sz="1200" i="1">
                            <a:latin typeface="Cambria Math" panose="02040503050406030204" pitchFamily="18" charset="0"/>
                          </a:rPr>
                          <m:t>𝑜</m:t>
                        </m:r>
                      </m:sub>
                    </m:sSub>
                  </m:oMath>
                </a14:m>
                <a:r>
                  <a:rPr lang="en-US" sz="1200" dirty="0"/>
                  <a:t> is the frequency observed the observer</a:t>
                </a:r>
              </a:p>
              <a:p>
                <a:pPr marL="230981" lvl="1" indent="0">
                  <a:buNone/>
                </a:pPr>
                <a14:m>
                  <m:oMath xmlns:m="http://schemas.openxmlformats.org/officeDocument/2006/math">
                    <m:sSub>
                      <m:sSubPr>
                        <m:ctrlPr>
                          <a:rPr lang="es-ES" sz="1200" i="1">
                            <a:latin typeface="Cambria Math" panose="02040503050406030204" pitchFamily="18" charset="0"/>
                          </a:rPr>
                        </m:ctrlPr>
                      </m:sSubPr>
                      <m:e>
                        <m:r>
                          <a:rPr lang="es-ES" sz="1200" i="1">
                            <a:latin typeface="Cambria Math" panose="02040503050406030204" pitchFamily="18" charset="0"/>
                          </a:rPr>
                          <m:t>𝑓</m:t>
                        </m:r>
                      </m:e>
                      <m:sub>
                        <m:r>
                          <a:rPr lang="es-ES" sz="1200" i="1">
                            <a:latin typeface="Cambria Math" panose="02040503050406030204" pitchFamily="18" charset="0"/>
                          </a:rPr>
                          <m:t>𝑠</m:t>
                        </m:r>
                      </m:sub>
                    </m:sSub>
                  </m:oMath>
                </a14:m>
                <a:r>
                  <a:rPr lang="en-US" sz="1200" dirty="0"/>
                  <a:t> is the frequency produced by the moving source</a:t>
                </a:r>
              </a:p>
              <a:p>
                <a:pPr marL="230981" lvl="1" indent="0">
                  <a:buNone/>
                </a:pPr>
                <a:r>
                  <a:rPr lang="en-US" sz="1200" dirty="0"/>
                  <a:t>𝑣 is the speed of sound</a:t>
                </a:r>
              </a:p>
              <a:p>
                <a:pPr marL="230981" lvl="1" indent="0">
                  <a:buNone/>
                </a:pPr>
                <a14:m>
                  <m:oMath xmlns:m="http://schemas.openxmlformats.org/officeDocument/2006/math">
                    <m:sSub>
                      <m:sSubPr>
                        <m:ctrlPr>
                          <a:rPr lang="en-US" sz="1200" i="1">
                            <a:latin typeface="Cambria Math" panose="02040503050406030204" pitchFamily="18" charset="0"/>
                          </a:rPr>
                        </m:ctrlPr>
                      </m:sSubPr>
                      <m:e>
                        <m:r>
                          <a:rPr lang="es-ES" sz="1200" i="1">
                            <a:latin typeface="Cambria Math" panose="02040503050406030204" pitchFamily="18" charset="0"/>
                          </a:rPr>
                          <m:t>𝑣</m:t>
                        </m:r>
                      </m:e>
                      <m:sub>
                        <m:r>
                          <a:rPr lang="es-ES" sz="1200" i="1">
                            <a:latin typeface="Cambria Math" panose="02040503050406030204" pitchFamily="18" charset="0"/>
                          </a:rPr>
                          <m:t>𝑠</m:t>
                        </m:r>
                      </m:sub>
                    </m:sSub>
                  </m:oMath>
                </a14:m>
                <a:r>
                  <a:rPr lang="en-US" sz="1200" dirty="0"/>
                  <a:t> is the constant speed of the source</a:t>
                </a:r>
              </a:p>
              <a:p>
                <a:pPr marL="230981" lvl="1" indent="0">
                  <a:buNone/>
                </a:pPr>
                <a:endParaRPr lang="en-US" sz="1200" dirty="0"/>
              </a:p>
              <a:p>
                <a:pPr marL="0" indent="0">
                  <a:buNone/>
                </a:pPr>
                <a:r>
                  <a:rPr lang="en-US" sz="1500" dirty="0"/>
                  <a:t>When the moving source is moving away from the observer we have:</a:t>
                </a:r>
              </a:p>
              <a:p>
                <a:pPr marL="0" indent="0">
                  <a:buNone/>
                </a:pPr>
                <a:r>
                  <a:rPr lang="en-US" sz="1500" dirty="0"/>
                  <a:t>Resulting in an observed frequency lower than the source frequency. 	</a:t>
                </a:r>
              </a:p>
            </p:txBody>
          </p:sp>
        </mc:Choice>
        <mc:Fallback xmlns="">
          <p:sp>
            <p:nvSpPr>
              <p:cNvPr id="3" name="Content Placeholder 2">
                <a:extLst>
                  <a:ext uri="{FF2B5EF4-FFF2-40B4-BE49-F238E27FC236}">
                    <a16:creationId xmlns:a16="http://schemas.microsoft.com/office/drawing/2014/main" id="{01943687-A4A2-4726-B4E3-62A974ACA08B}"/>
                  </a:ext>
                </a:extLst>
              </p:cNvPr>
              <p:cNvSpPr>
                <a:spLocks noGrp="1" noRot="1" noChangeAspect="1" noMove="1" noResize="1" noEditPoints="1" noAdjustHandles="1" noChangeArrowheads="1" noChangeShapeType="1" noTextEdit="1"/>
              </p:cNvSpPr>
              <p:nvPr>
                <p:ph idx="1"/>
              </p:nvPr>
            </p:nvSpPr>
            <p:spPr>
              <a:xfrm>
                <a:off x="307800" y="1280473"/>
                <a:ext cx="8485680" cy="3263504"/>
              </a:xfrm>
              <a:blipFill>
                <a:blip r:embed="rId2"/>
                <a:stretch>
                  <a:fillRect l="-287" t="-748" b="-6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81A670-1A48-48B9-A2FD-C13A96947646}"/>
                  </a:ext>
                </a:extLst>
              </p:cNvPr>
              <p:cNvSpPr txBox="1"/>
              <p:nvPr/>
            </p:nvSpPr>
            <p:spPr>
              <a:xfrm>
                <a:off x="6278880" y="3877955"/>
                <a:ext cx="1455420" cy="559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𝑜</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𝑠</m:t>
                          </m:r>
                        </m:sub>
                      </m:sSub>
                      <m:d>
                        <m:dPr>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𝑣</m:t>
                              </m:r>
                            </m:num>
                            <m:den>
                              <m:r>
                                <a:rPr lang="es-ES" i="1">
                                  <a:latin typeface="Cambria Math" panose="02040503050406030204" pitchFamily="18" charset="0"/>
                                </a:rPr>
                                <m:t>𝑣</m:t>
                              </m:r>
                              <m:r>
                                <a:rPr lang="es-ES" i="1">
                                  <a:latin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𝑣</m:t>
                                  </m:r>
                                </m:e>
                                <m:sub>
                                  <m:r>
                                    <a:rPr lang="es-ES" i="1">
                                      <a:latin typeface="Cambria Math" panose="02040503050406030204" pitchFamily="18" charset="0"/>
                                      <a:ea typeface="Cambria Math" panose="02040503050406030204" pitchFamily="18" charset="0"/>
                                    </a:rPr>
                                    <m:t>𝑠</m:t>
                                  </m:r>
                                </m:sub>
                              </m:sSub>
                            </m:den>
                          </m:f>
                        </m:e>
                      </m:d>
                    </m:oMath>
                  </m:oMathPara>
                </a14:m>
                <a:endParaRPr lang="en-US" sz="1013" dirty="0"/>
              </a:p>
            </p:txBody>
          </p:sp>
        </mc:Choice>
        <mc:Fallback xmlns="">
          <p:sp>
            <p:nvSpPr>
              <p:cNvPr id="5" name="TextBox 4">
                <a:extLst>
                  <a:ext uri="{FF2B5EF4-FFF2-40B4-BE49-F238E27FC236}">
                    <a16:creationId xmlns:a16="http://schemas.microsoft.com/office/drawing/2014/main" id="{A581A670-1A48-48B9-A2FD-C13A96947646}"/>
                  </a:ext>
                </a:extLst>
              </p:cNvPr>
              <p:cNvSpPr txBox="1">
                <a:spLocks noRot="1" noChangeAspect="1" noMove="1" noResize="1" noEditPoints="1" noAdjustHandles="1" noChangeArrowheads="1" noChangeShapeType="1" noTextEdit="1"/>
              </p:cNvSpPr>
              <p:nvPr/>
            </p:nvSpPr>
            <p:spPr>
              <a:xfrm>
                <a:off x="6278880" y="3877955"/>
                <a:ext cx="1455420" cy="55912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342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59"/>
          <p:cNvPicPr preferRelativeResize="0"/>
          <p:nvPr/>
        </p:nvPicPr>
        <p:blipFill>
          <a:blip r:embed="rId3">
            <a:alphaModFix/>
          </a:blip>
          <a:stretch>
            <a:fillRect/>
          </a:stretch>
        </p:blipFill>
        <p:spPr>
          <a:xfrm>
            <a:off x="5686358" y="3169452"/>
            <a:ext cx="2815425" cy="1820250"/>
          </a:xfrm>
          <a:prstGeom prst="rect">
            <a:avLst/>
          </a:prstGeom>
          <a:noFill/>
          <a:ln>
            <a:noFill/>
          </a:ln>
        </p:spPr>
      </p:pic>
      <p:sp>
        <p:nvSpPr>
          <p:cNvPr id="443" name="Google Shape;443;p59"/>
          <p:cNvSpPr txBox="1">
            <a:spLocks noGrp="1"/>
          </p:cNvSpPr>
          <p:nvPr>
            <p:ph type="title"/>
          </p:nvPr>
        </p:nvSpPr>
        <p:spPr>
          <a:xfrm>
            <a:off x="309796" y="685801"/>
            <a:ext cx="7989000" cy="4821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4100"/>
            </a:pPr>
            <a:r>
              <a:rPr lang="en" sz="3000" b="1" dirty="0">
                <a:solidFill>
                  <a:srgbClr val="4E008E"/>
                </a:solidFill>
                <a:latin typeface="Arial" panose="020B0604020202020204" pitchFamily="34" charset="0"/>
                <a:ea typeface="+mj-ea"/>
                <a:cs typeface="Arial" panose="020B0604020202020204" pitchFamily="34" charset="0"/>
              </a:rPr>
              <a:t>Reflection, refraction, diffraction</a:t>
            </a:r>
            <a:endParaRPr sz="3000" b="1" dirty="0">
              <a:solidFill>
                <a:srgbClr val="4E008E"/>
              </a:solidFill>
              <a:latin typeface="Arial" panose="020B0604020202020204" pitchFamily="34" charset="0"/>
              <a:ea typeface="+mj-ea"/>
              <a:cs typeface="Arial" panose="020B0604020202020204" pitchFamily="34" charset="0"/>
            </a:endParaRPr>
          </a:p>
        </p:txBody>
      </p:sp>
      <p:pic>
        <p:nvPicPr>
          <p:cNvPr id="444" name="Google Shape;444;p59"/>
          <p:cNvPicPr preferRelativeResize="0"/>
          <p:nvPr/>
        </p:nvPicPr>
        <p:blipFill>
          <a:blip r:embed="rId4">
            <a:alphaModFix/>
          </a:blip>
          <a:stretch>
            <a:fillRect/>
          </a:stretch>
        </p:blipFill>
        <p:spPr>
          <a:xfrm>
            <a:off x="642220" y="2890845"/>
            <a:ext cx="1753325" cy="2023049"/>
          </a:xfrm>
          <a:prstGeom prst="rect">
            <a:avLst/>
          </a:prstGeom>
          <a:noFill/>
          <a:ln>
            <a:noFill/>
          </a:ln>
        </p:spPr>
      </p:pic>
      <p:sp>
        <p:nvSpPr>
          <p:cNvPr id="445" name="Google Shape;445;p59"/>
          <p:cNvSpPr txBox="1"/>
          <p:nvPr/>
        </p:nvSpPr>
        <p:spPr>
          <a:xfrm>
            <a:off x="479525" y="1323500"/>
            <a:ext cx="2487600" cy="213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1400" b="1" dirty="0">
                <a:solidFill>
                  <a:srgbClr val="3A3838"/>
                </a:solidFill>
              </a:rPr>
              <a:t>Reflection: </a:t>
            </a:r>
            <a:r>
              <a:rPr lang="en" sz="1400" dirty="0">
                <a:solidFill>
                  <a:srgbClr val="3A3838"/>
                </a:solidFill>
              </a:rPr>
              <a:t>clapping hands at some distance from a wall.</a:t>
            </a:r>
            <a:endParaRPr sz="1400" dirty="0">
              <a:solidFill>
                <a:srgbClr val="3A3838"/>
              </a:solidFill>
            </a:endParaRPr>
          </a:p>
          <a:p>
            <a:r>
              <a:rPr lang="en" sz="1400" dirty="0">
                <a:solidFill>
                  <a:srgbClr val="3A3838"/>
                </a:solidFill>
              </a:rPr>
              <a:t>Reflected waves come from an imaginary source behind the reflecting surface (mirrored!)</a:t>
            </a:r>
            <a:endParaRPr sz="1400" dirty="0">
              <a:solidFill>
                <a:srgbClr val="3A3838"/>
              </a:solidFill>
            </a:endParaRPr>
          </a:p>
          <a:p>
            <a:endParaRPr sz="1400" dirty="0">
              <a:solidFill>
                <a:srgbClr val="3A3838"/>
              </a:solidFill>
            </a:endParaRPr>
          </a:p>
        </p:txBody>
      </p:sp>
      <p:sp>
        <p:nvSpPr>
          <p:cNvPr id="446" name="Google Shape;446;p59"/>
          <p:cNvSpPr txBox="1"/>
          <p:nvPr/>
        </p:nvSpPr>
        <p:spPr>
          <a:xfrm>
            <a:off x="2965275" y="1323500"/>
            <a:ext cx="2596500" cy="213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1400" b="1" dirty="0">
                <a:solidFill>
                  <a:srgbClr val="3A3838"/>
                </a:solidFill>
              </a:rPr>
              <a:t>Refraction: </a:t>
            </a:r>
            <a:r>
              <a:rPr lang="en" sz="1400" dirty="0">
                <a:solidFill>
                  <a:srgbClr val="3A3838"/>
                </a:solidFill>
              </a:rPr>
              <a:t>wavefront bends when entering a different medium (speed of wave changes). Direction of the wave changes, frequency remains the same</a:t>
            </a:r>
            <a:endParaRPr sz="1400" dirty="0">
              <a:solidFill>
                <a:srgbClr val="3A3838"/>
              </a:solidFill>
            </a:endParaRPr>
          </a:p>
          <a:p>
            <a:endParaRPr sz="1400" dirty="0">
              <a:solidFill>
                <a:srgbClr val="3A3838"/>
              </a:solidFill>
            </a:endParaRPr>
          </a:p>
        </p:txBody>
      </p:sp>
      <p:sp>
        <p:nvSpPr>
          <p:cNvPr id="447" name="Google Shape;447;p59"/>
          <p:cNvSpPr txBox="1"/>
          <p:nvPr/>
        </p:nvSpPr>
        <p:spPr>
          <a:xfrm>
            <a:off x="5612275" y="1323500"/>
            <a:ext cx="3290100" cy="213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1400" b="1" dirty="0">
                <a:solidFill>
                  <a:srgbClr val="3A3838"/>
                </a:solidFill>
              </a:rPr>
              <a:t>Diffraction: </a:t>
            </a:r>
            <a:r>
              <a:rPr lang="en" sz="1400" dirty="0">
                <a:solidFill>
                  <a:srgbClr val="3A3838"/>
                </a:solidFill>
              </a:rPr>
              <a:t>sound bends around obstacles. Barrier blocks high frequencies (small wavelength compared to barrier), lower frequencies propagate around it.</a:t>
            </a:r>
            <a:endParaRPr sz="1400" dirty="0">
              <a:solidFill>
                <a:srgbClr val="3A3838"/>
              </a:solidFill>
            </a:endParaRPr>
          </a:p>
          <a:p>
            <a:r>
              <a:rPr lang="en" sz="1400" dirty="0">
                <a:solidFill>
                  <a:srgbClr val="3A3838"/>
                </a:solidFill>
              </a:rPr>
              <a:t>Sound waves travel through a narrow opening:  ”new” point source.</a:t>
            </a:r>
            <a:endParaRPr sz="1400" dirty="0">
              <a:solidFill>
                <a:srgbClr val="3A3838"/>
              </a:solidFill>
            </a:endParaRPr>
          </a:p>
          <a:p>
            <a:endParaRPr sz="1400" dirty="0">
              <a:solidFill>
                <a:srgbClr val="3A3838"/>
              </a:solidFill>
            </a:endParaRPr>
          </a:p>
        </p:txBody>
      </p:sp>
      <p:pic>
        <p:nvPicPr>
          <p:cNvPr id="448" name="Google Shape;448;p59"/>
          <p:cNvPicPr preferRelativeResize="0"/>
          <p:nvPr/>
        </p:nvPicPr>
        <p:blipFill>
          <a:blip r:embed="rId5">
            <a:alphaModFix/>
          </a:blip>
          <a:stretch>
            <a:fillRect/>
          </a:stretch>
        </p:blipFill>
        <p:spPr>
          <a:xfrm>
            <a:off x="3084427" y="3008750"/>
            <a:ext cx="2019851" cy="1905150"/>
          </a:xfrm>
          <a:prstGeom prst="rect">
            <a:avLst/>
          </a:prstGeom>
          <a:noFill/>
          <a:ln>
            <a:noFill/>
          </a:ln>
        </p:spPr>
      </p:pic>
      <p:sp>
        <p:nvSpPr>
          <p:cNvPr id="2" name="Slide Number Placeholder 1">
            <a:extLst>
              <a:ext uri="{FF2B5EF4-FFF2-40B4-BE49-F238E27FC236}">
                <a16:creationId xmlns:a16="http://schemas.microsoft.com/office/drawing/2014/main" id="{28DE9734-7279-4C08-9FDB-B2B397F87A91}"/>
              </a:ext>
            </a:extLst>
          </p:cNvPr>
          <p:cNvSpPr>
            <a:spLocks noGrp="1"/>
          </p:cNvSpPr>
          <p:nvPr>
            <p:ph type="sldNum" sz="quarter" idx="4"/>
          </p:nvPr>
        </p:nvSpPr>
        <p:spPr/>
        <p:txBody>
          <a:bodyPr/>
          <a:lstStyle/>
          <a:p>
            <a:fld id="{3F14EC2F-B4C8-4C28-9887-3A3EB3168110}" type="slidenum">
              <a:rPr lang="en-US" smtClean="0"/>
              <a:t>25</a:t>
            </a:fld>
            <a:endParaRPr lang="en-US"/>
          </a:p>
        </p:txBody>
      </p:sp>
    </p:spTree>
    <p:extLst>
      <p:ext uri="{BB962C8B-B14F-4D97-AF65-F5344CB8AC3E}">
        <p14:creationId xmlns:p14="http://schemas.microsoft.com/office/powerpoint/2010/main" val="2303300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0"/>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90000"/>
              </a:lnSpc>
              <a:spcBef>
                <a:spcPct val="0"/>
              </a:spcBef>
            </a:pPr>
            <a:r>
              <a:rPr lang="en" sz="3000" b="1" dirty="0">
                <a:solidFill>
                  <a:srgbClr val="4E008E"/>
                </a:solidFill>
                <a:latin typeface="Arial" panose="020B0604020202020204" pitchFamily="34" charset="0"/>
                <a:ea typeface="+mj-ea"/>
                <a:cs typeface="Arial" panose="020B0604020202020204" pitchFamily="34" charset="0"/>
              </a:rPr>
              <a:t>Resonance</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455" name="Google Shape;455;p60"/>
          <p:cNvSpPr txBox="1">
            <a:spLocks noGrp="1"/>
          </p:cNvSpPr>
          <p:nvPr>
            <p:ph idx="1"/>
          </p:nvPr>
        </p:nvSpPr>
        <p:spPr>
          <a:xfrm>
            <a:off x="322500" y="1280475"/>
            <a:ext cx="65115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600" dirty="0"/>
              <a:t>Mass-spring system oscillates most easily at its characteristic frequency </a:t>
            </a:r>
            <a:r>
              <a:rPr lang="en" sz="1600" i="1" dirty="0"/>
              <a:t>f</a:t>
            </a:r>
            <a:r>
              <a:rPr lang="en" sz="1600" i="1" baseline="-25000" dirty="0"/>
              <a:t>r</a:t>
            </a:r>
            <a:r>
              <a:rPr lang="en" sz="1600" baseline="-25000" dirty="0"/>
              <a:t>es</a:t>
            </a:r>
            <a:endParaRPr sz="1600" baseline="-25000" dirty="0"/>
          </a:p>
          <a:p>
            <a:pPr marL="0" indent="0">
              <a:spcBef>
                <a:spcPts val="800"/>
              </a:spcBef>
              <a:buNone/>
            </a:pPr>
            <a:r>
              <a:rPr lang="en" sz="1600" b="1" dirty="0"/>
              <a:t>Helmholtz resonator</a:t>
            </a:r>
            <a:r>
              <a:rPr lang="en" sz="1600" dirty="0"/>
              <a:t>: spring and mass</a:t>
            </a:r>
            <a:endParaRPr sz="1600" dirty="0"/>
          </a:p>
          <a:p>
            <a:pPr marL="0" indent="0">
              <a:spcBef>
                <a:spcPts val="800"/>
              </a:spcBef>
              <a:buNone/>
            </a:pPr>
            <a:endParaRPr sz="1600" dirty="0"/>
          </a:p>
          <a:p>
            <a:pPr marL="0" indent="0">
              <a:spcBef>
                <a:spcPts val="800"/>
              </a:spcBef>
              <a:buNone/>
            </a:pPr>
            <a:r>
              <a:rPr lang="en" sz="1600" b="1" dirty="0"/>
              <a:t>Vibrating string</a:t>
            </a:r>
            <a:r>
              <a:rPr lang="en" sz="1600" dirty="0"/>
              <a:t>: multiple resonance frequencies</a:t>
            </a:r>
          </a:p>
          <a:p>
            <a:pPr>
              <a:spcBef>
                <a:spcPts val="800"/>
              </a:spcBef>
            </a:pPr>
            <a:r>
              <a:rPr lang="en" sz="1600" b="1" dirty="0">
                <a:solidFill>
                  <a:srgbClr val="3A3838"/>
                </a:solidFill>
              </a:rPr>
              <a:t>Standing wave</a:t>
            </a:r>
            <a:r>
              <a:rPr lang="en" sz="1600" dirty="0">
                <a:solidFill>
                  <a:srgbClr val="3A3838"/>
                </a:solidFill>
              </a:rPr>
              <a:t>: travels in opposite directions, reflects at both ends</a:t>
            </a:r>
          </a:p>
          <a:p>
            <a:pPr>
              <a:spcBef>
                <a:spcPts val="800"/>
              </a:spcBef>
            </a:pPr>
            <a:r>
              <a:rPr lang="en" sz="1600" dirty="0">
                <a:solidFill>
                  <a:srgbClr val="3A3838"/>
                </a:solidFill>
              </a:rPr>
              <a:t>Sum of waves traveling in opposite directions appears not to move</a:t>
            </a:r>
          </a:p>
          <a:p>
            <a:pPr>
              <a:spcBef>
                <a:spcPts val="800"/>
              </a:spcBef>
            </a:pPr>
            <a:r>
              <a:rPr lang="en" sz="1600" dirty="0">
                <a:solidFill>
                  <a:srgbClr val="3A3838"/>
                </a:solidFill>
              </a:rPr>
              <a:t>Wavelength of lowest resonance: λ = 2 x L string length</a:t>
            </a:r>
          </a:p>
          <a:p>
            <a:pPr>
              <a:spcBef>
                <a:spcPts val="800"/>
              </a:spcBef>
            </a:pPr>
            <a:r>
              <a:rPr lang="en" sz="1600" dirty="0">
                <a:solidFill>
                  <a:srgbClr val="3A3838"/>
                </a:solidFill>
              </a:rPr>
              <a:t>Fundamental mode frequency: f1 = v / 2L</a:t>
            </a:r>
          </a:p>
          <a:p>
            <a:pPr>
              <a:spcBef>
                <a:spcPts val="800"/>
              </a:spcBef>
            </a:pPr>
            <a:r>
              <a:rPr lang="en" sz="1600" dirty="0">
                <a:solidFill>
                  <a:srgbClr val="3A3838"/>
                </a:solidFill>
              </a:rPr>
              <a:t>Higher modes: fn = n·v /2L = nf1</a:t>
            </a:r>
            <a:endParaRPr sz="1600" dirty="0">
              <a:solidFill>
                <a:srgbClr val="3A3838"/>
              </a:solidFill>
            </a:endParaRPr>
          </a:p>
        </p:txBody>
      </p:sp>
      <p:pic>
        <p:nvPicPr>
          <p:cNvPr id="454" name="Google Shape;454;p60"/>
          <p:cNvPicPr preferRelativeResize="0"/>
          <p:nvPr/>
        </p:nvPicPr>
        <p:blipFill>
          <a:blip r:embed="rId3">
            <a:alphaModFix/>
          </a:blip>
          <a:stretch>
            <a:fillRect/>
          </a:stretch>
        </p:blipFill>
        <p:spPr>
          <a:xfrm>
            <a:off x="7350201" y="1167992"/>
            <a:ext cx="1302400" cy="1432625"/>
          </a:xfrm>
          <a:prstGeom prst="rect">
            <a:avLst/>
          </a:prstGeom>
          <a:noFill/>
          <a:ln>
            <a:noFill/>
          </a:ln>
        </p:spPr>
      </p:pic>
      <p:pic>
        <p:nvPicPr>
          <p:cNvPr id="456" name="Google Shape;456;p60"/>
          <p:cNvPicPr preferRelativeResize="0"/>
          <p:nvPr/>
        </p:nvPicPr>
        <p:blipFill>
          <a:blip r:embed="rId4">
            <a:alphaModFix/>
          </a:blip>
          <a:stretch>
            <a:fillRect/>
          </a:stretch>
        </p:blipFill>
        <p:spPr>
          <a:xfrm>
            <a:off x="6739544" y="2778163"/>
            <a:ext cx="2314575" cy="1875802"/>
          </a:xfrm>
          <a:prstGeom prst="rect">
            <a:avLst/>
          </a:prstGeom>
          <a:noFill/>
          <a:ln>
            <a:noFill/>
          </a:ln>
        </p:spPr>
      </p:pic>
      <p:sp>
        <p:nvSpPr>
          <p:cNvPr id="2" name="Slide Number Placeholder 1">
            <a:extLst>
              <a:ext uri="{FF2B5EF4-FFF2-40B4-BE49-F238E27FC236}">
                <a16:creationId xmlns:a16="http://schemas.microsoft.com/office/drawing/2014/main" id="{7B23C143-25A0-4BBE-802B-F079AAF11806}"/>
              </a:ext>
            </a:extLst>
          </p:cNvPr>
          <p:cNvSpPr>
            <a:spLocks noGrp="1"/>
          </p:cNvSpPr>
          <p:nvPr>
            <p:ph type="sldNum" sz="quarter" idx="4"/>
          </p:nvPr>
        </p:nvSpPr>
        <p:spPr/>
        <p:txBody>
          <a:bodyPr/>
          <a:lstStyle/>
          <a:p>
            <a:fld id="{3F14EC2F-B4C8-4C28-9887-3A3EB3168110}" type="slidenum">
              <a:rPr lang="en-US" smtClean="0"/>
              <a:t>26</a:t>
            </a:fld>
            <a:endParaRPr lang="en-US"/>
          </a:p>
        </p:txBody>
      </p:sp>
    </p:spTree>
    <p:extLst>
      <p:ext uri="{BB962C8B-B14F-4D97-AF65-F5344CB8AC3E}">
        <p14:creationId xmlns:p14="http://schemas.microsoft.com/office/powerpoint/2010/main" val="1493121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1"/>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90000"/>
              </a:lnSpc>
              <a:spcBef>
                <a:spcPct val="0"/>
              </a:spcBef>
            </a:pPr>
            <a:r>
              <a:rPr lang="en" sz="3000" b="1" dirty="0">
                <a:solidFill>
                  <a:srgbClr val="4E008E"/>
                </a:solidFill>
                <a:latin typeface="Arial" panose="020B0604020202020204" pitchFamily="34" charset="0"/>
                <a:ea typeface="+mj-ea"/>
                <a:cs typeface="Arial" panose="020B0604020202020204" pitchFamily="34" charset="0"/>
              </a:rPr>
              <a:t>Resonance </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462" name="Google Shape;462;p61"/>
          <p:cNvSpPr txBox="1">
            <a:spLocks noGrp="1"/>
          </p:cNvSpPr>
          <p:nvPr>
            <p:ph idx="1"/>
          </p:nvPr>
        </p:nvSpPr>
        <p:spPr>
          <a:xfrm>
            <a:off x="307043" y="1167992"/>
            <a:ext cx="8699071" cy="16488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600" b="1" dirty="0"/>
              <a:t>Vibrating column of air in pipes</a:t>
            </a:r>
            <a:endParaRPr sz="1600" b="1" dirty="0"/>
          </a:p>
          <a:p>
            <a:pPr marL="0" indent="0">
              <a:spcBef>
                <a:spcPts val="800"/>
              </a:spcBef>
              <a:buNone/>
            </a:pPr>
            <a:r>
              <a:rPr lang="en" sz="1600" dirty="0"/>
              <a:t>Reflection of the sound pulse at the end of a pipe</a:t>
            </a:r>
          </a:p>
          <a:p>
            <a:pPr marL="0" indent="0">
              <a:spcBef>
                <a:spcPts val="800"/>
              </a:spcBef>
              <a:buNone/>
            </a:pPr>
            <a:r>
              <a:rPr lang="en" sz="1600" dirty="0"/>
              <a:t>Reflected as negative at the open end, positive at closed end </a:t>
            </a:r>
          </a:p>
          <a:p>
            <a:pPr marL="0" indent="0">
              <a:spcBef>
                <a:spcPts val="800"/>
              </a:spcBef>
              <a:buNone/>
            </a:pPr>
            <a:r>
              <a:rPr lang="en" sz="1600" dirty="0"/>
              <a:t>Pipe open at both ends: 	</a:t>
            </a:r>
            <a:r>
              <a:rPr lang="en" dirty="0"/>
              <a:t>	</a:t>
            </a:r>
            <a:r>
              <a:rPr lang="en" sz="1600" dirty="0"/>
              <a:t>Pipe closed at one end:</a:t>
            </a:r>
            <a:endParaRPr sz="1600" dirty="0"/>
          </a:p>
          <a:p>
            <a:pPr marL="0" indent="457178">
              <a:spcBef>
                <a:spcPts val="800"/>
              </a:spcBef>
              <a:buNone/>
            </a:pPr>
            <a:r>
              <a:rPr lang="en" sz="1600" dirty="0"/>
              <a:t>f</a:t>
            </a:r>
            <a:r>
              <a:rPr lang="en" sz="1600" baseline="-25000" dirty="0"/>
              <a:t>n </a:t>
            </a:r>
            <a:r>
              <a:rPr lang="en" sz="1600" dirty="0"/>
              <a:t>= n · f</a:t>
            </a:r>
            <a:r>
              <a:rPr lang="en" sz="1600" baseline="-25000" dirty="0"/>
              <a:t>1</a:t>
            </a:r>
            <a:r>
              <a:rPr lang="en" sz="1600" dirty="0"/>
              <a:t> with n=1,2,3,..			f</a:t>
            </a:r>
            <a:r>
              <a:rPr lang="en" sz="1600" baseline="-25000" dirty="0"/>
              <a:t>n </a:t>
            </a:r>
            <a:r>
              <a:rPr lang="en" sz="1600" dirty="0"/>
              <a:t>= n · f</a:t>
            </a:r>
            <a:r>
              <a:rPr lang="en" sz="1600" baseline="-25000" dirty="0"/>
              <a:t>1</a:t>
            </a:r>
            <a:r>
              <a:rPr lang="en" sz="1600" dirty="0"/>
              <a:t> with n=1,3,5, … only odd harmonics</a:t>
            </a:r>
            <a:endParaRPr sz="1600" baseline="-25000" dirty="0"/>
          </a:p>
        </p:txBody>
      </p:sp>
      <p:pic>
        <p:nvPicPr>
          <p:cNvPr id="463" name="Google Shape;463;p61"/>
          <p:cNvPicPr preferRelativeResize="0"/>
          <p:nvPr/>
        </p:nvPicPr>
        <p:blipFill>
          <a:blip r:embed="rId3">
            <a:alphaModFix/>
          </a:blip>
          <a:stretch>
            <a:fillRect/>
          </a:stretch>
        </p:blipFill>
        <p:spPr>
          <a:xfrm>
            <a:off x="914400" y="3081677"/>
            <a:ext cx="2836860" cy="1909425"/>
          </a:xfrm>
          <a:prstGeom prst="rect">
            <a:avLst/>
          </a:prstGeom>
          <a:noFill/>
          <a:ln>
            <a:noFill/>
          </a:ln>
        </p:spPr>
      </p:pic>
      <p:pic>
        <p:nvPicPr>
          <p:cNvPr id="464" name="Google Shape;464;p61"/>
          <p:cNvPicPr preferRelativeResize="0"/>
          <p:nvPr/>
        </p:nvPicPr>
        <p:blipFill>
          <a:blip r:embed="rId4">
            <a:alphaModFix/>
          </a:blip>
          <a:stretch>
            <a:fillRect/>
          </a:stretch>
        </p:blipFill>
        <p:spPr>
          <a:xfrm>
            <a:off x="5122860" y="3081677"/>
            <a:ext cx="2713032" cy="1909425"/>
          </a:xfrm>
          <a:prstGeom prst="rect">
            <a:avLst/>
          </a:prstGeom>
          <a:noFill/>
          <a:ln>
            <a:noFill/>
          </a:ln>
        </p:spPr>
      </p:pic>
      <p:sp>
        <p:nvSpPr>
          <p:cNvPr id="2" name="Slide Number Placeholder 1">
            <a:extLst>
              <a:ext uri="{FF2B5EF4-FFF2-40B4-BE49-F238E27FC236}">
                <a16:creationId xmlns:a16="http://schemas.microsoft.com/office/drawing/2014/main" id="{F853748E-7DB3-47DB-850B-1DD14E4B5EA7}"/>
              </a:ext>
            </a:extLst>
          </p:cNvPr>
          <p:cNvSpPr>
            <a:spLocks noGrp="1"/>
          </p:cNvSpPr>
          <p:nvPr>
            <p:ph type="sldNum" sz="quarter" idx="4"/>
          </p:nvPr>
        </p:nvSpPr>
        <p:spPr/>
        <p:txBody>
          <a:bodyPr/>
          <a:lstStyle/>
          <a:p>
            <a:fld id="{3F14EC2F-B4C8-4C28-9887-3A3EB3168110}" type="slidenum">
              <a:rPr lang="en-US" smtClean="0"/>
              <a:t>27</a:t>
            </a:fld>
            <a:endParaRPr lang="en-US"/>
          </a:p>
        </p:txBody>
      </p:sp>
    </p:spTree>
    <p:extLst>
      <p:ext uri="{BB962C8B-B14F-4D97-AF65-F5344CB8AC3E}">
        <p14:creationId xmlns:p14="http://schemas.microsoft.com/office/powerpoint/2010/main" val="332210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2"/>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Partials, harmonics, overtones</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470" name="Google Shape;470;p62"/>
          <p:cNvSpPr txBox="1">
            <a:spLocks noGrp="1"/>
          </p:cNvSpPr>
          <p:nvPr>
            <p:ph idx="1"/>
          </p:nvPr>
        </p:nvSpPr>
        <p:spPr>
          <a:xfrm>
            <a:off x="322501" y="1280475"/>
            <a:ext cx="77883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a:t>Terminology for discussing vibration spectra</a:t>
            </a:r>
            <a:endParaRPr/>
          </a:p>
          <a:p>
            <a:pPr marL="457178" indent="-317484">
              <a:spcBef>
                <a:spcPts val="800"/>
              </a:spcBef>
              <a:buSzPts val="1400"/>
            </a:pPr>
            <a:r>
              <a:rPr lang="en" b="1"/>
              <a:t>Partial</a:t>
            </a:r>
            <a:r>
              <a:rPr lang="en"/>
              <a:t> - any mode of a vibrating system</a:t>
            </a:r>
            <a:endParaRPr/>
          </a:p>
          <a:p>
            <a:pPr marL="457178" indent="-317484">
              <a:buSzPts val="1400"/>
            </a:pPr>
            <a:r>
              <a:rPr lang="en" b="1"/>
              <a:t>Fundamental </a:t>
            </a:r>
            <a:r>
              <a:rPr lang="en"/>
              <a:t>- the first vibrating mode</a:t>
            </a:r>
            <a:endParaRPr/>
          </a:p>
          <a:p>
            <a:pPr marL="457178" indent="-317484">
              <a:buSzPts val="1400"/>
            </a:pPr>
            <a:r>
              <a:rPr lang="en" b="1"/>
              <a:t>Harmonics</a:t>
            </a:r>
            <a:r>
              <a:rPr lang="en"/>
              <a:t> - partials that are nearly integer multiples of the fundamental</a:t>
            </a:r>
            <a:endParaRPr/>
          </a:p>
          <a:p>
            <a:pPr marL="457178" indent="-317484">
              <a:buSzPts val="1400"/>
            </a:pPr>
            <a:r>
              <a:rPr lang="en" b="1"/>
              <a:t>Harmonic sound</a:t>
            </a:r>
            <a:r>
              <a:rPr lang="en"/>
              <a:t> -  sound where partials are nearly integer multiples of the fundamental</a:t>
            </a:r>
            <a:endParaRPr/>
          </a:p>
          <a:p>
            <a:pPr marL="0" indent="0">
              <a:spcBef>
                <a:spcPts val="800"/>
              </a:spcBef>
              <a:buNone/>
            </a:pPr>
            <a:endParaRPr/>
          </a:p>
          <a:p>
            <a:pPr marL="0" indent="0">
              <a:spcBef>
                <a:spcPts val="800"/>
              </a:spcBef>
              <a:buNone/>
            </a:pPr>
            <a:r>
              <a:rPr lang="en" b="1"/>
              <a:t>Timbre </a:t>
            </a:r>
            <a:r>
              <a:rPr lang="en"/>
              <a:t>(music)</a:t>
            </a:r>
            <a:endParaRPr/>
          </a:p>
          <a:p>
            <a:pPr marL="0" indent="0">
              <a:spcBef>
                <a:spcPts val="800"/>
              </a:spcBef>
              <a:buNone/>
            </a:pPr>
            <a:r>
              <a:rPr lang="en"/>
              <a:t>Relative strengths of the partials determine the </a:t>
            </a:r>
            <a:r>
              <a:rPr lang="en" b="1"/>
              <a:t>tone colour</a:t>
            </a:r>
            <a:r>
              <a:rPr lang="en"/>
              <a:t> of the sound</a:t>
            </a:r>
            <a:endParaRPr/>
          </a:p>
        </p:txBody>
      </p:sp>
      <p:sp>
        <p:nvSpPr>
          <p:cNvPr id="2" name="Slide Number Placeholder 1">
            <a:extLst>
              <a:ext uri="{FF2B5EF4-FFF2-40B4-BE49-F238E27FC236}">
                <a16:creationId xmlns:a16="http://schemas.microsoft.com/office/drawing/2014/main" id="{F79D848A-3AA0-4475-AF12-A43FABF6C2E6}"/>
              </a:ext>
            </a:extLst>
          </p:cNvPr>
          <p:cNvSpPr>
            <a:spLocks noGrp="1"/>
          </p:cNvSpPr>
          <p:nvPr>
            <p:ph type="sldNum" sz="quarter" idx="4"/>
          </p:nvPr>
        </p:nvSpPr>
        <p:spPr/>
        <p:txBody>
          <a:bodyPr/>
          <a:lstStyle/>
          <a:p>
            <a:fld id="{3F14EC2F-B4C8-4C28-9887-3A3EB3168110}" type="slidenum">
              <a:rPr lang="en-US" smtClean="0"/>
              <a:t>28</a:t>
            </a:fld>
            <a:endParaRPr lang="en-US"/>
          </a:p>
        </p:txBody>
      </p:sp>
    </p:spTree>
    <p:extLst>
      <p:ext uri="{BB962C8B-B14F-4D97-AF65-F5344CB8AC3E}">
        <p14:creationId xmlns:p14="http://schemas.microsoft.com/office/powerpoint/2010/main" val="2221369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3D8D-69B3-DC81-0501-9E316CB69DE9}"/>
              </a:ext>
            </a:extLst>
          </p:cNvPr>
          <p:cNvSpPr>
            <a:spLocks noGrp="1"/>
          </p:cNvSpPr>
          <p:nvPr>
            <p:ph type="title"/>
          </p:nvPr>
        </p:nvSpPr>
        <p:spPr/>
        <p:txBody>
          <a:bodyPr/>
          <a:lstStyle/>
          <a:p>
            <a:r>
              <a:rPr lang="en-US" dirty="0"/>
              <a:t>Timbre</a:t>
            </a:r>
          </a:p>
        </p:txBody>
      </p:sp>
      <p:sp>
        <p:nvSpPr>
          <p:cNvPr id="3" name="Content Placeholder 2">
            <a:extLst>
              <a:ext uri="{FF2B5EF4-FFF2-40B4-BE49-F238E27FC236}">
                <a16:creationId xmlns:a16="http://schemas.microsoft.com/office/drawing/2014/main" id="{63A7099A-4CA1-00B5-ED1A-236DB7BF9075}"/>
              </a:ext>
            </a:extLst>
          </p:cNvPr>
          <p:cNvSpPr>
            <a:spLocks noGrp="1"/>
          </p:cNvSpPr>
          <p:nvPr>
            <p:ph idx="1"/>
          </p:nvPr>
        </p:nvSpPr>
        <p:spPr/>
        <p:txBody>
          <a:bodyPr/>
          <a:lstStyle/>
          <a:p>
            <a:r>
              <a:rPr lang="en-US" sz="2000" dirty="0"/>
              <a:t>Varies with the number, frequency and intensity of the </a:t>
            </a:r>
            <a:r>
              <a:rPr lang="en-US" sz="2000" u="sng" dirty="0"/>
              <a:t>overtones</a:t>
            </a:r>
            <a:r>
              <a:rPr lang="en-US" sz="2000" dirty="0"/>
              <a:t> that form the waveform.</a:t>
            </a:r>
          </a:p>
          <a:p>
            <a:r>
              <a:rPr lang="en-US" sz="2000" b="1" u="sng" dirty="0"/>
              <a:t>Different</a:t>
            </a:r>
            <a:r>
              <a:rPr lang="en-US" sz="2000" dirty="0"/>
              <a:t> instruments playing </a:t>
            </a:r>
            <a:r>
              <a:rPr lang="en-US" sz="2000" b="1" u="sng" dirty="0"/>
              <a:t>same</a:t>
            </a:r>
            <a:r>
              <a:rPr lang="en-US" sz="2000" dirty="0"/>
              <a:t> note can have </a:t>
            </a:r>
            <a:r>
              <a:rPr lang="en-US" sz="2000" b="1" u="sng" dirty="0"/>
              <a:t>different</a:t>
            </a:r>
            <a:r>
              <a:rPr lang="en-US" sz="2000" dirty="0"/>
              <a:t> timbres: </a:t>
            </a:r>
          </a:p>
          <a:p>
            <a:pPr lvl="1"/>
            <a:r>
              <a:rPr lang="en-US" sz="2000" dirty="0"/>
              <a:t>They have different complex tones despite having same </a:t>
            </a:r>
            <a:r>
              <a:rPr lang="en-US" sz="2000" u="sng" dirty="0"/>
              <a:t>fundamental frequency</a:t>
            </a:r>
            <a:r>
              <a:rPr lang="en-US" sz="2000" dirty="0"/>
              <a:t>.</a:t>
            </a:r>
          </a:p>
        </p:txBody>
      </p:sp>
      <p:sp>
        <p:nvSpPr>
          <p:cNvPr id="4" name="Slide Number Placeholder 3">
            <a:extLst>
              <a:ext uri="{FF2B5EF4-FFF2-40B4-BE49-F238E27FC236}">
                <a16:creationId xmlns:a16="http://schemas.microsoft.com/office/drawing/2014/main" id="{6B77A067-E6A0-5BCA-5850-8DB6EC4B6738}"/>
              </a:ext>
            </a:extLst>
          </p:cNvPr>
          <p:cNvSpPr>
            <a:spLocks noGrp="1"/>
          </p:cNvSpPr>
          <p:nvPr>
            <p:ph type="sldNum" sz="quarter" idx="4"/>
          </p:nvPr>
        </p:nvSpPr>
        <p:spPr/>
        <p:txBody>
          <a:bodyPr/>
          <a:lstStyle/>
          <a:p>
            <a:fld id="{3F14EC2F-B4C8-4C28-9887-3A3EB3168110}" type="slidenum">
              <a:rPr lang="en-US" smtClean="0"/>
              <a:t>29</a:t>
            </a:fld>
            <a:endParaRPr lang="en-US"/>
          </a:p>
        </p:txBody>
      </p:sp>
      <p:sp>
        <p:nvSpPr>
          <p:cNvPr id="5" name="TextBox 4">
            <a:extLst>
              <a:ext uri="{FF2B5EF4-FFF2-40B4-BE49-F238E27FC236}">
                <a16:creationId xmlns:a16="http://schemas.microsoft.com/office/drawing/2014/main" id="{0152BC6A-0FDA-54B4-7236-9894F14F9313}"/>
              </a:ext>
            </a:extLst>
          </p:cNvPr>
          <p:cNvSpPr txBox="1"/>
          <p:nvPr/>
        </p:nvSpPr>
        <p:spPr>
          <a:xfrm>
            <a:off x="2410179" y="3609112"/>
            <a:ext cx="4583288" cy="584775"/>
          </a:xfrm>
          <a:prstGeom prst="rect">
            <a:avLst/>
          </a:prstGeom>
          <a:noFill/>
          <a:ln w="12700">
            <a:solidFill>
              <a:schemeClr val="tx2"/>
            </a:solidFill>
          </a:ln>
        </p:spPr>
        <p:txBody>
          <a:bodyPr wrap="square" rtlCol="0">
            <a:spAutoFit/>
          </a:bodyPr>
          <a:lstStyle/>
          <a:p>
            <a:r>
              <a:rPr lang="es-ES" sz="1600" dirty="0" err="1"/>
              <a:t>The</a:t>
            </a:r>
            <a:r>
              <a:rPr lang="es-ES" sz="1600" dirty="0"/>
              <a:t> </a:t>
            </a:r>
            <a:r>
              <a:rPr lang="es-ES" sz="1600" dirty="0" err="1"/>
              <a:t>lowest</a:t>
            </a:r>
            <a:r>
              <a:rPr lang="es-ES" sz="1600" dirty="0"/>
              <a:t> </a:t>
            </a:r>
            <a:r>
              <a:rPr lang="es-ES" sz="1600" dirty="0" err="1"/>
              <a:t>frequency</a:t>
            </a:r>
            <a:r>
              <a:rPr lang="es-ES" sz="1600" dirty="0"/>
              <a:t> </a:t>
            </a:r>
            <a:r>
              <a:rPr lang="es-ES" sz="1600" dirty="0" err="1"/>
              <a:t>of</a:t>
            </a:r>
            <a:r>
              <a:rPr lang="es-ES" sz="1600" dirty="0"/>
              <a:t> a </a:t>
            </a:r>
            <a:r>
              <a:rPr lang="es-ES" sz="1600" dirty="0" err="1"/>
              <a:t>vibrating</a:t>
            </a:r>
            <a:r>
              <a:rPr lang="es-ES" sz="1600" dirty="0"/>
              <a:t> </a:t>
            </a:r>
            <a:r>
              <a:rPr lang="es-ES" sz="1600" dirty="0" err="1"/>
              <a:t>object</a:t>
            </a:r>
            <a:r>
              <a:rPr lang="es-ES" sz="1600" dirty="0"/>
              <a:t>, </a:t>
            </a:r>
            <a:r>
              <a:rPr lang="es-ES" sz="1600" dirty="0" err="1"/>
              <a:t>predominant</a:t>
            </a:r>
            <a:r>
              <a:rPr lang="es-ES" sz="1600" dirty="0"/>
              <a:t> </a:t>
            </a:r>
            <a:r>
              <a:rPr lang="es-ES" sz="1600" dirty="0" err="1"/>
              <a:t>frequency</a:t>
            </a:r>
            <a:r>
              <a:rPr lang="es-ES" sz="1600" dirty="0"/>
              <a:t> in a </a:t>
            </a:r>
            <a:r>
              <a:rPr lang="es-ES" sz="1600" dirty="0" err="1"/>
              <a:t>complex</a:t>
            </a:r>
            <a:r>
              <a:rPr lang="es-ES" sz="1600" dirty="0"/>
              <a:t> </a:t>
            </a:r>
            <a:r>
              <a:rPr lang="es-ES" sz="1600" dirty="0" err="1"/>
              <a:t>waveform</a:t>
            </a:r>
            <a:r>
              <a:rPr lang="es-ES" sz="1600" dirty="0"/>
              <a:t>.</a:t>
            </a:r>
            <a:endParaRPr lang="en-US" sz="1600" dirty="0"/>
          </a:p>
        </p:txBody>
      </p:sp>
      <p:cxnSp>
        <p:nvCxnSpPr>
          <p:cNvPr id="7" name="Straight Arrow Connector 6">
            <a:extLst>
              <a:ext uri="{FF2B5EF4-FFF2-40B4-BE49-F238E27FC236}">
                <a16:creationId xmlns:a16="http://schemas.microsoft.com/office/drawing/2014/main" id="{F8ADEFFF-0564-C7AD-439A-1C38CA2FCA80}"/>
              </a:ext>
            </a:extLst>
          </p:cNvPr>
          <p:cNvCxnSpPr>
            <a:cxnSpLocks/>
          </p:cNvCxnSpPr>
          <p:nvPr/>
        </p:nvCxnSpPr>
        <p:spPr>
          <a:xfrm>
            <a:off x="2015067" y="3098800"/>
            <a:ext cx="395112" cy="5103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9C688D-F25D-986E-FE62-18FCD4915E63}"/>
              </a:ext>
            </a:extLst>
          </p:cNvPr>
          <p:cNvSpPr txBox="1"/>
          <p:nvPr/>
        </p:nvSpPr>
        <p:spPr>
          <a:xfrm>
            <a:off x="2562559" y="611059"/>
            <a:ext cx="6273641" cy="338554"/>
          </a:xfrm>
          <a:prstGeom prst="rect">
            <a:avLst/>
          </a:prstGeom>
          <a:noFill/>
          <a:ln w="12700">
            <a:solidFill>
              <a:schemeClr val="tx2"/>
            </a:solidFill>
          </a:ln>
        </p:spPr>
        <p:txBody>
          <a:bodyPr wrap="none" rtlCol="0">
            <a:spAutoFit/>
          </a:bodyPr>
          <a:lstStyle/>
          <a:p>
            <a:r>
              <a:rPr lang="es-ES" sz="1600" dirty="0" err="1"/>
              <a:t>Frequencies</a:t>
            </a:r>
            <a:r>
              <a:rPr lang="es-ES" sz="1600" dirty="0"/>
              <a:t> </a:t>
            </a:r>
            <a:r>
              <a:rPr lang="es-ES" sz="1600" dirty="0" err="1"/>
              <a:t>of</a:t>
            </a:r>
            <a:r>
              <a:rPr lang="es-ES" sz="1600" dirty="0"/>
              <a:t> a </a:t>
            </a:r>
            <a:r>
              <a:rPr lang="es-ES" sz="1600" dirty="0" err="1"/>
              <a:t>waveform</a:t>
            </a:r>
            <a:r>
              <a:rPr lang="es-ES" sz="1600" dirty="0"/>
              <a:t> </a:t>
            </a:r>
            <a:r>
              <a:rPr lang="es-ES" sz="1600" dirty="0" err="1"/>
              <a:t>higher</a:t>
            </a:r>
            <a:r>
              <a:rPr lang="es-ES" sz="1600" dirty="0"/>
              <a:t> </a:t>
            </a:r>
            <a:r>
              <a:rPr lang="es-ES" sz="1600" dirty="0" err="1"/>
              <a:t>than</a:t>
            </a:r>
            <a:r>
              <a:rPr lang="es-ES" sz="1600" dirty="0"/>
              <a:t> </a:t>
            </a:r>
            <a:r>
              <a:rPr lang="es-ES" sz="1600" dirty="0" err="1"/>
              <a:t>the</a:t>
            </a:r>
            <a:r>
              <a:rPr lang="es-ES" sz="1600" dirty="0"/>
              <a:t> fundamental </a:t>
            </a:r>
            <a:r>
              <a:rPr lang="es-ES" sz="1600" dirty="0" err="1"/>
              <a:t>frequency</a:t>
            </a:r>
            <a:r>
              <a:rPr lang="es-ES" sz="1600" dirty="0"/>
              <a:t>.</a:t>
            </a:r>
            <a:endParaRPr lang="en-US" sz="1600" dirty="0"/>
          </a:p>
        </p:txBody>
      </p:sp>
      <p:cxnSp>
        <p:nvCxnSpPr>
          <p:cNvPr id="10" name="Straight Arrow Connector 9">
            <a:extLst>
              <a:ext uri="{FF2B5EF4-FFF2-40B4-BE49-F238E27FC236}">
                <a16:creationId xmlns:a16="http://schemas.microsoft.com/office/drawing/2014/main" id="{15EB573B-A753-0632-06A8-DDACB486BDE1}"/>
              </a:ext>
            </a:extLst>
          </p:cNvPr>
          <p:cNvCxnSpPr>
            <a:cxnSpLocks/>
          </p:cNvCxnSpPr>
          <p:nvPr/>
        </p:nvCxnSpPr>
        <p:spPr>
          <a:xfrm>
            <a:off x="6558844" y="949613"/>
            <a:ext cx="197556" cy="3881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07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48E6-82EC-4DC0-8895-0CD08273BCF8}"/>
              </a:ext>
            </a:extLst>
          </p:cNvPr>
          <p:cNvSpPr>
            <a:spLocks noGrp="1"/>
          </p:cNvSpPr>
          <p:nvPr>
            <p:ph type="title"/>
          </p:nvPr>
        </p:nvSpPr>
        <p:spPr/>
        <p:txBody>
          <a:bodyPr/>
          <a:lstStyle/>
          <a:p>
            <a:r>
              <a:rPr lang="es-ES" dirty="0" err="1"/>
              <a:t>Oscillation</a:t>
            </a:r>
            <a:endParaRPr lang="en-US" dirty="0"/>
          </a:p>
        </p:txBody>
      </p:sp>
      <p:sp>
        <p:nvSpPr>
          <p:cNvPr id="3" name="Content Placeholder 2">
            <a:extLst>
              <a:ext uri="{FF2B5EF4-FFF2-40B4-BE49-F238E27FC236}">
                <a16:creationId xmlns:a16="http://schemas.microsoft.com/office/drawing/2014/main" id="{0CB87AD1-7734-4EBB-85EB-E94A37A6AC17}"/>
              </a:ext>
            </a:extLst>
          </p:cNvPr>
          <p:cNvSpPr>
            <a:spLocks noGrp="1"/>
          </p:cNvSpPr>
          <p:nvPr>
            <p:ph idx="1"/>
          </p:nvPr>
        </p:nvSpPr>
        <p:spPr/>
        <p:txBody>
          <a:bodyPr/>
          <a:lstStyle/>
          <a:p>
            <a:r>
              <a:rPr lang="es-ES" sz="1800" dirty="0"/>
              <a:t>In </a:t>
            </a:r>
            <a:r>
              <a:rPr lang="es-ES" sz="1800" dirty="0" err="1"/>
              <a:t>sound</a:t>
            </a:r>
            <a:r>
              <a:rPr lang="es-ES" sz="1800" dirty="0"/>
              <a:t> </a:t>
            </a:r>
            <a:r>
              <a:rPr lang="es-ES" sz="1800" dirty="0" err="1"/>
              <a:t>waves</a:t>
            </a:r>
            <a:r>
              <a:rPr lang="es-ES" sz="1800" dirty="0"/>
              <a:t>:</a:t>
            </a:r>
          </a:p>
          <a:p>
            <a:pPr lvl="1"/>
            <a:r>
              <a:rPr lang="es-ES" sz="1800" dirty="0" err="1"/>
              <a:t>The</a:t>
            </a:r>
            <a:r>
              <a:rPr lang="es-ES" sz="1800" dirty="0"/>
              <a:t> air </a:t>
            </a:r>
            <a:r>
              <a:rPr lang="es-ES" sz="1800" dirty="0" err="1"/>
              <a:t>molecules</a:t>
            </a:r>
            <a:r>
              <a:rPr lang="es-ES" sz="1800" dirty="0"/>
              <a:t> </a:t>
            </a:r>
            <a:r>
              <a:rPr lang="es-ES" sz="1800" dirty="0" err="1"/>
              <a:t>oscillate</a:t>
            </a:r>
            <a:r>
              <a:rPr lang="es-ES" sz="1800" dirty="0"/>
              <a:t> back and </a:t>
            </a:r>
            <a:r>
              <a:rPr lang="es-ES" sz="1800" dirty="0" err="1"/>
              <a:t>forth</a:t>
            </a:r>
            <a:r>
              <a:rPr lang="es-ES" sz="1800" dirty="0"/>
              <a:t> in </a:t>
            </a:r>
            <a:r>
              <a:rPr lang="es-ES" sz="1800" dirty="0" err="1"/>
              <a:t>the</a:t>
            </a:r>
            <a:r>
              <a:rPr lang="es-ES" sz="1800" dirty="0"/>
              <a:t> longitudinal </a:t>
            </a:r>
            <a:r>
              <a:rPr lang="es-ES" sz="1800" dirty="0" err="1"/>
              <a:t>direction</a:t>
            </a:r>
            <a:r>
              <a:rPr lang="es-ES" sz="1800" dirty="0"/>
              <a:t> </a:t>
            </a:r>
          </a:p>
          <a:p>
            <a:pPr marL="235738" lvl="1" indent="0">
              <a:buNone/>
            </a:pPr>
            <a:r>
              <a:rPr lang="es-ES" sz="1800" dirty="0"/>
              <a:t>(in </a:t>
            </a:r>
            <a:r>
              <a:rPr lang="es-ES" sz="1800" dirty="0" err="1"/>
              <a:t>which</a:t>
            </a:r>
            <a:r>
              <a:rPr lang="es-ES" sz="1800" dirty="0"/>
              <a:t> </a:t>
            </a:r>
            <a:r>
              <a:rPr lang="es-ES" sz="1800" dirty="0" err="1"/>
              <a:t>the</a:t>
            </a:r>
            <a:r>
              <a:rPr lang="es-ES" sz="1800" dirty="0"/>
              <a:t> </a:t>
            </a:r>
            <a:r>
              <a:rPr lang="es-ES" sz="1800" dirty="0" err="1"/>
              <a:t>sound</a:t>
            </a:r>
            <a:r>
              <a:rPr lang="es-ES" sz="1800" dirty="0"/>
              <a:t> </a:t>
            </a:r>
            <a:r>
              <a:rPr lang="es-ES" sz="1800" dirty="0" err="1"/>
              <a:t>is</a:t>
            </a:r>
            <a:r>
              <a:rPr lang="es-ES" sz="1800" dirty="0"/>
              <a:t> travelling).</a:t>
            </a:r>
          </a:p>
          <a:p>
            <a:pPr lvl="1"/>
            <a:endParaRPr lang="es-ES" sz="1800" dirty="0"/>
          </a:p>
          <a:p>
            <a:r>
              <a:rPr lang="es-ES" sz="1800" dirty="0" err="1"/>
              <a:t>We</a:t>
            </a:r>
            <a:r>
              <a:rPr lang="es-ES" sz="1800" dirty="0"/>
              <a:t> </a:t>
            </a:r>
            <a:r>
              <a:rPr lang="es-ES" sz="1800" dirty="0" err="1"/>
              <a:t>need</a:t>
            </a:r>
            <a:r>
              <a:rPr lang="es-ES" sz="1800" dirty="0"/>
              <a:t> </a:t>
            </a:r>
            <a:r>
              <a:rPr lang="es-ES" sz="1800" dirty="0" err="1"/>
              <a:t>to</a:t>
            </a:r>
            <a:r>
              <a:rPr lang="es-ES" sz="1800" dirty="0"/>
              <a:t> </a:t>
            </a:r>
            <a:r>
              <a:rPr lang="es-ES" sz="1800" dirty="0" err="1"/>
              <a:t>understand</a:t>
            </a:r>
            <a:r>
              <a:rPr lang="es-ES" sz="1800" dirty="0"/>
              <a:t> </a:t>
            </a:r>
            <a:r>
              <a:rPr lang="es-ES" sz="1800" dirty="0" err="1"/>
              <a:t>oscillation</a:t>
            </a:r>
            <a:r>
              <a:rPr lang="es-ES" sz="1800" dirty="0"/>
              <a:t> </a:t>
            </a:r>
            <a:r>
              <a:rPr lang="es-ES" sz="1800" dirty="0" err="1"/>
              <a:t>to</a:t>
            </a:r>
            <a:r>
              <a:rPr lang="es-ES" sz="1800" dirty="0"/>
              <a:t> </a:t>
            </a:r>
            <a:r>
              <a:rPr lang="es-ES" sz="1800" dirty="0" err="1"/>
              <a:t>understand</a:t>
            </a:r>
            <a:r>
              <a:rPr lang="es-ES" sz="1800" dirty="0"/>
              <a:t> </a:t>
            </a:r>
            <a:r>
              <a:rPr lang="es-ES" sz="1800" dirty="0" err="1"/>
              <a:t>waves</a:t>
            </a:r>
            <a:r>
              <a:rPr lang="es-ES" sz="1800" dirty="0"/>
              <a:t>.</a:t>
            </a:r>
          </a:p>
          <a:p>
            <a:r>
              <a:rPr lang="es-ES" sz="1800" dirty="0" err="1"/>
              <a:t>Properties</a:t>
            </a:r>
            <a:r>
              <a:rPr lang="es-ES" sz="1800" dirty="0"/>
              <a:t> </a:t>
            </a:r>
            <a:r>
              <a:rPr lang="es-ES" sz="1800" dirty="0" err="1"/>
              <a:t>of</a:t>
            </a:r>
            <a:r>
              <a:rPr lang="es-ES" sz="1800" dirty="0"/>
              <a:t> </a:t>
            </a:r>
            <a:r>
              <a:rPr lang="es-ES" sz="1800" dirty="0" err="1"/>
              <a:t>oscillations</a:t>
            </a:r>
            <a:endParaRPr lang="es-ES" sz="1800" dirty="0"/>
          </a:p>
          <a:p>
            <a:pPr lvl="1"/>
            <a:r>
              <a:rPr lang="es-ES" sz="1500" b="1" dirty="0" err="1"/>
              <a:t>Frequency</a:t>
            </a:r>
            <a:r>
              <a:rPr lang="es-ES" sz="1500" dirty="0"/>
              <a:t>: </a:t>
            </a:r>
            <a:r>
              <a:rPr lang="es-ES" sz="1500" dirty="0" err="1"/>
              <a:t>number</a:t>
            </a:r>
            <a:r>
              <a:rPr lang="es-ES" sz="1500" dirty="0"/>
              <a:t> </a:t>
            </a:r>
            <a:r>
              <a:rPr lang="es-ES" sz="1500" dirty="0" err="1"/>
              <a:t>of</a:t>
            </a:r>
            <a:r>
              <a:rPr lang="es-ES" sz="1500" dirty="0"/>
              <a:t> </a:t>
            </a:r>
            <a:r>
              <a:rPr lang="es-ES" sz="1500" dirty="0" err="1"/>
              <a:t>oscillations</a:t>
            </a:r>
            <a:r>
              <a:rPr lang="es-ES" sz="1500" dirty="0"/>
              <a:t> per </a:t>
            </a:r>
            <a:r>
              <a:rPr lang="es-ES" sz="1500" dirty="0" err="1"/>
              <a:t>unit</a:t>
            </a:r>
            <a:r>
              <a:rPr lang="es-ES" sz="1500" dirty="0"/>
              <a:t> </a:t>
            </a:r>
            <a:r>
              <a:rPr lang="es-ES" sz="1500" dirty="0" err="1"/>
              <a:t>of</a:t>
            </a:r>
            <a:r>
              <a:rPr lang="es-ES" sz="1500" dirty="0"/>
              <a:t> time</a:t>
            </a:r>
            <a:r>
              <a:rPr lang="en-US" sz="1500" dirty="0"/>
              <a:t>.</a:t>
            </a:r>
          </a:p>
          <a:p>
            <a:pPr lvl="1"/>
            <a:r>
              <a:rPr lang="en-US" sz="1500" b="1" dirty="0"/>
              <a:t>Amplitude</a:t>
            </a:r>
            <a:r>
              <a:rPr lang="en-US" sz="1500" dirty="0"/>
              <a:t>:</a:t>
            </a:r>
            <a:r>
              <a:rPr lang="es-ES" sz="1500" dirty="0"/>
              <a:t> </a:t>
            </a:r>
            <a:r>
              <a:rPr lang="es-ES" sz="1500" dirty="0" err="1"/>
              <a:t>maximum</a:t>
            </a:r>
            <a:r>
              <a:rPr lang="es-ES" sz="1500" dirty="0"/>
              <a:t> </a:t>
            </a:r>
            <a:r>
              <a:rPr lang="es-ES" sz="1500" dirty="0" err="1"/>
              <a:t>displacement</a:t>
            </a:r>
            <a:r>
              <a:rPr lang="es-ES" sz="1500" dirty="0"/>
              <a:t> </a:t>
            </a:r>
            <a:r>
              <a:rPr lang="es-ES" sz="1500" dirty="0" err="1"/>
              <a:t>from</a:t>
            </a:r>
            <a:r>
              <a:rPr lang="es-ES" sz="1500" dirty="0"/>
              <a:t> </a:t>
            </a:r>
            <a:r>
              <a:rPr lang="es-ES" sz="1500" dirty="0" err="1"/>
              <a:t>its</a:t>
            </a:r>
            <a:r>
              <a:rPr lang="es-ES" sz="1500" dirty="0"/>
              <a:t> central position.</a:t>
            </a:r>
          </a:p>
          <a:p>
            <a:pPr lvl="1"/>
            <a:r>
              <a:rPr lang="es-ES" sz="1500" b="1" dirty="0"/>
              <a:t>Time </a:t>
            </a:r>
            <a:r>
              <a:rPr lang="es-ES" sz="1500" b="1" dirty="0" err="1"/>
              <a:t>period</a:t>
            </a:r>
            <a:r>
              <a:rPr lang="es-ES" sz="1500" dirty="0"/>
              <a:t>: time </a:t>
            </a:r>
            <a:r>
              <a:rPr lang="es-ES" sz="1500" dirty="0" err="1"/>
              <a:t>needed</a:t>
            </a:r>
            <a:r>
              <a:rPr lang="es-ES" sz="1500" dirty="0"/>
              <a:t> </a:t>
            </a:r>
            <a:r>
              <a:rPr lang="es-ES" sz="1500" dirty="0" err="1"/>
              <a:t>to</a:t>
            </a:r>
            <a:r>
              <a:rPr lang="es-ES" sz="1500" dirty="0"/>
              <a:t> complete </a:t>
            </a:r>
            <a:r>
              <a:rPr lang="es-ES" sz="1500" dirty="0" err="1"/>
              <a:t>an</a:t>
            </a:r>
            <a:r>
              <a:rPr lang="es-ES" sz="1500" dirty="0"/>
              <a:t> </a:t>
            </a:r>
            <a:r>
              <a:rPr lang="es-ES" sz="1500" dirty="0" err="1"/>
              <a:t>oscillation</a:t>
            </a:r>
            <a:r>
              <a:rPr lang="es-ES" sz="1500" dirty="0"/>
              <a:t>.</a:t>
            </a:r>
            <a:endParaRPr lang="en-US" sz="1500" dirty="0"/>
          </a:p>
        </p:txBody>
      </p:sp>
      <p:sp>
        <p:nvSpPr>
          <p:cNvPr id="4" name="Slide Number Placeholder 3">
            <a:extLst>
              <a:ext uri="{FF2B5EF4-FFF2-40B4-BE49-F238E27FC236}">
                <a16:creationId xmlns:a16="http://schemas.microsoft.com/office/drawing/2014/main" id="{22FA3C2B-79BF-4950-A408-4BD75F4E0EDB}"/>
              </a:ext>
            </a:extLst>
          </p:cNvPr>
          <p:cNvSpPr>
            <a:spLocks noGrp="1"/>
          </p:cNvSpPr>
          <p:nvPr>
            <p:ph type="sldNum" sz="quarter" idx="4"/>
          </p:nvPr>
        </p:nvSpPr>
        <p:spPr/>
        <p:txBody>
          <a:bodyPr/>
          <a:lstStyle/>
          <a:p>
            <a:fld id="{3F14EC2F-B4C8-4C28-9887-3A3EB3168110}" type="slidenum">
              <a:rPr lang="en-US" smtClean="0"/>
              <a:t>3</a:t>
            </a:fld>
            <a:endParaRPr lang="en-US"/>
          </a:p>
        </p:txBody>
      </p:sp>
    </p:spTree>
    <p:extLst>
      <p:ext uri="{BB962C8B-B14F-4D97-AF65-F5344CB8AC3E}">
        <p14:creationId xmlns:p14="http://schemas.microsoft.com/office/powerpoint/2010/main" val="3133565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3"/>
          <p:cNvSpPr txBox="1">
            <a:spLocks noGrp="1"/>
          </p:cNvSpPr>
          <p:nvPr>
            <p:ph type="title"/>
          </p:nvPr>
        </p:nvSpPr>
        <p:spPr>
          <a:xfrm>
            <a:off x="309796" y="685801"/>
            <a:ext cx="7989000" cy="4821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Partials, harmonics, overtones</a:t>
            </a:r>
            <a:endParaRPr sz="3000" b="1" dirty="0">
              <a:solidFill>
                <a:srgbClr val="4E008E"/>
              </a:solidFill>
              <a:latin typeface="Arial" panose="020B0604020202020204" pitchFamily="34" charset="0"/>
              <a:ea typeface="+mj-ea"/>
              <a:cs typeface="Arial" panose="020B0604020202020204" pitchFamily="34" charset="0"/>
            </a:endParaRPr>
          </a:p>
        </p:txBody>
      </p:sp>
      <p:pic>
        <p:nvPicPr>
          <p:cNvPr id="476" name="Google Shape;476;p63"/>
          <p:cNvPicPr preferRelativeResize="0"/>
          <p:nvPr/>
        </p:nvPicPr>
        <p:blipFill>
          <a:blip r:embed="rId3">
            <a:alphaModFix/>
          </a:blip>
          <a:stretch>
            <a:fillRect/>
          </a:stretch>
        </p:blipFill>
        <p:spPr>
          <a:xfrm>
            <a:off x="423863" y="1385888"/>
            <a:ext cx="7991475" cy="3133725"/>
          </a:xfrm>
          <a:prstGeom prst="rect">
            <a:avLst/>
          </a:prstGeom>
          <a:noFill/>
          <a:ln>
            <a:noFill/>
          </a:ln>
        </p:spPr>
      </p:pic>
      <p:sp>
        <p:nvSpPr>
          <p:cNvPr id="2" name="Slide Number Placeholder 1">
            <a:extLst>
              <a:ext uri="{FF2B5EF4-FFF2-40B4-BE49-F238E27FC236}">
                <a16:creationId xmlns:a16="http://schemas.microsoft.com/office/drawing/2014/main" id="{F19187C6-8832-4AF4-8CA8-3E27E2C883F5}"/>
              </a:ext>
            </a:extLst>
          </p:cNvPr>
          <p:cNvSpPr>
            <a:spLocks noGrp="1"/>
          </p:cNvSpPr>
          <p:nvPr>
            <p:ph type="sldNum" sz="quarter" idx="4"/>
          </p:nvPr>
        </p:nvSpPr>
        <p:spPr/>
        <p:txBody>
          <a:bodyPr/>
          <a:lstStyle/>
          <a:p>
            <a:fld id="{3F14EC2F-B4C8-4C28-9887-3A3EB3168110}" type="slidenum">
              <a:rPr lang="en-US" smtClean="0"/>
              <a:t>30</a:t>
            </a:fld>
            <a:endParaRPr lang="en-US"/>
          </a:p>
        </p:txBody>
      </p:sp>
    </p:spTree>
    <p:extLst>
      <p:ext uri="{BB962C8B-B14F-4D97-AF65-F5344CB8AC3E}">
        <p14:creationId xmlns:p14="http://schemas.microsoft.com/office/powerpoint/2010/main" val="405255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7DD6-B75B-452A-A012-4B4FACAD4A35}"/>
              </a:ext>
            </a:extLst>
          </p:cNvPr>
          <p:cNvSpPr>
            <a:spLocks noGrp="1"/>
          </p:cNvSpPr>
          <p:nvPr>
            <p:ph type="title"/>
          </p:nvPr>
        </p:nvSpPr>
        <p:spPr/>
        <p:txBody>
          <a:bodyPr/>
          <a:lstStyle/>
          <a:p>
            <a:r>
              <a:rPr lang="en-US" dirty="0"/>
              <a:t>In Musical Instruments</a:t>
            </a:r>
          </a:p>
        </p:txBody>
      </p:sp>
      <p:sp>
        <p:nvSpPr>
          <p:cNvPr id="3" name="Content Placeholder 2">
            <a:extLst>
              <a:ext uri="{FF2B5EF4-FFF2-40B4-BE49-F238E27FC236}">
                <a16:creationId xmlns:a16="http://schemas.microsoft.com/office/drawing/2014/main" id="{78726FBC-8AA4-452E-94D7-DB6FDFCF6E46}"/>
              </a:ext>
            </a:extLst>
          </p:cNvPr>
          <p:cNvSpPr>
            <a:spLocks noGrp="1"/>
          </p:cNvSpPr>
          <p:nvPr>
            <p:ph idx="1"/>
          </p:nvPr>
        </p:nvSpPr>
        <p:spPr>
          <a:xfrm>
            <a:off x="307800" y="1280473"/>
            <a:ext cx="8364409" cy="3263504"/>
          </a:xfrm>
        </p:spPr>
        <p:txBody>
          <a:bodyPr/>
          <a:lstStyle/>
          <a:p>
            <a:r>
              <a:rPr lang="en-US" sz="1350" dirty="0"/>
              <a:t>Each instrument has its own tone or </a:t>
            </a:r>
            <a:r>
              <a:rPr lang="en-US" sz="1350" b="1" dirty="0"/>
              <a:t>timbre</a:t>
            </a:r>
            <a:r>
              <a:rPr lang="en-US" sz="1350" dirty="0"/>
              <a:t> </a:t>
            </a:r>
            <a:r>
              <a:rPr lang="en-US" sz="1350" dirty="0">
                <a:sym typeface="Wingdings" panose="05000000000000000000" pitchFamily="2" charset="2"/>
              </a:rPr>
              <a:t> complex wave, mix of frequencies, where one stands out.</a:t>
            </a:r>
            <a:endParaRPr lang="en-US" sz="1350" dirty="0"/>
          </a:p>
          <a:p>
            <a:r>
              <a:rPr lang="en-US" sz="1350" dirty="0"/>
              <a:t>Shape and density, define the harmonic character of an instrument.</a:t>
            </a:r>
          </a:p>
          <a:p>
            <a:endParaRPr lang="en-US" sz="1350" dirty="0"/>
          </a:p>
        </p:txBody>
      </p:sp>
      <p:pic>
        <p:nvPicPr>
          <p:cNvPr id="5" name="Picture 4" descr="A picture containing diagram&#10;&#10;Description automatically generated">
            <a:extLst>
              <a:ext uri="{FF2B5EF4-FFF2-40B4-BE49-F238E27FC236}">
                <a16:creationId xmlns:a16="http://schemas.microsoft.com/office/drawing/2014/main" id="{6DAE8D81-CC70-456C-9C9C-4536081DD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38" y="1977419"/>
            <a:ext cx="4333383" cy="2369820"/>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93AB933F-E994-4CB4-8536-3349058DA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093" y="1977419"/>
            <a:ext cx="4223069" cy="2375475"/>
          </a:xfrm>
          <a:prstGeom prst="rect">
            <a:avLst/>
          </a:prstGeom>
        </p:spPr>
      </p:pic>
      <p:sp>
        <p:nvSpPr>
          <p:cNvPr id="8" name="TextBox 7">
            <a:extLst>
              <a:ext uri="{FF2B5EF4-FFF2-40B4-BE49-F238E27FC236}">
                <a16:creationId xmlns:a16="http://schemas.microsoft.com/office/drawing/2014/main" id="{3826AAFC-4621-46A1-8468-DC6441FE1005}"/>
              </a:ext>
            </a:extLst>
          </p:cNvPr>
          <p:cNvSpPr txBox="1"/>
          <p:nvPr/>
        </p:nvSpPr>
        <p:spPr>
          <a:xfrm>
            <a:off x="390314" y="4459708"/>
            <a:ext cx="8122920" cy="461665"/>
          </a:xfrm>
          <a:prstGeom prst="rect">
            <a:avLst/>
          </a:prstGeom>
          <a:noFill/>
        </p:spPr>
        <p:txBody>
          <a:bodyPr wrap="square" rtlCol="0">
            <a:spAutoFit/>
          </a:bodyPr>
          <a:lstStyle/>
          <a:p>
            <a:r>
              <a:rPr lang="en-US" sz="1200" dirty="0"/>
              <a:t>There is a difference on how loud each harmonic is in comparison to the fundamental frequency (440Hz in this example)</a:t>
            </a:r>
          </a:p>
        </p:txBody>
      </p:sp>
    </p:spTree>
    <p:extLst>
      <p:ext uri="{BB962C8B-B14F-4D97-AF65-F5344CB8AC3E}">
        <p14:creationId xmlns:p14="http://schemas.microsoft.com/office/powerpoint/2010/main" val="1949332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876C-DBA3-4502-B5ED-44AC1732805A}"/>
              </a:ext>
            </a:extLst>
          </p:cNvPr>
          <p:cNvSpPr>
            <a:spLocks noGrp="1"/>
          </p:cNvSpPr>
          <p:nvPr>
            <p:ph type="title"/>
          </p:nvPr>
        </p:nvSpPr>
        <p:spPr/>
        <p:txBody>
          <a:bodyPr/>
          <a:lstStyle/>
          <a:p>
            <a:r>
              <a:rPr lang="en-US" dirty="0"/>
              <a:t>Factors that affect the natural frequency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42EF9-9A74-44F4-8FFD-CDE51A2CB040}"/>
                  </a:ext>
                </a:extLst>
              </p:cNvPr>
              <p:cNvSpPr>
                <a:spLocks noGrp="1"/>
              </p:cNvSpPr>
              <p:nvPr>
                <p:ph idx="1"/>
              </p:nvPr>
            </p:nvSpPr>
            <p:spPr/>
            <p:txBody>
              <a:bodyPr/>
              <a:lstStyle/>
              <a:p>
                <a:pPr marL="0" indent="0">
                  <a:buNone/>
                </a:pPr>
                <a:r>
                  <a:rPr lang="en-US" sz="1500" dirty="0"/>
                  <a:t>Any alteration in the speed or the wavelength.</a:t>
                </a:r>
              </a:p>
              <a:p>
                <a:pPr marL="0" indent="0">
                  <a:buNone/>
                </a:pPr>
                <a:endParaRPr lang="en-US" sz="1500" dirty="0"/>
              </a:p>
              <a:p>
                <a:pPr marL="0" indent="0">
                  <a:buNone/>
                </a:pPr>
                <a14:m>
                  <m:oMathPara xmlns:m="http://schemas.openxmlformats.org/officeDocument/2006/math">
                    <m:oMathParaPr>
                      <m:jc m:val="centerGroup"/>
                    </m:oMathParaPr>
                    <m:oMath xmlns:m="http://schemas.openxmlformats.org/officeDocument/2006/math">
                      <m:r>
                        <a:rPr lang="es-ES" sz="1500" i="1">
                          <a:latin typeface="Cambria Math" panose="02040503050406030204" pitchFamily="18" charset="0"/>
                        </a:rPr>
                        <m:t>𝑓</m:t>
                      </m:r>
                      <m:r>
                        <a:rPr lang="es-ES" sz="1500" i="1">
                          <a:latin typeface="Cambria Math" panose="02040503050406030204" pitchFamily="18" charset="0"/>
                        </a:rPr>
                        <m:t>=</m:t>
                      </m:r>
                      <m:f>
                        <m:fPr>
                          <m:ctrlPr>
                            <a:rPr lang="es-ES" sz="1500" i="1">
                              <a:latin typeface="Cambria Math" panose="02040503050406030204" pitchFamily="18" charset="0"/>
                            </a:rPr>
                          </m:ctrlPr>
                        </m:fPr>
                        <m:num>
                          <m:r>
                            <a:rPr lang="es-ES" sz="1500" i="1">
                              <a:latin typeface="Cambria Math" panose="02040503050406030204" pitchFamily="18" charset="0"/>
                            </a:rPr>
                            <m:t>𝑠𝑝𝑒𝑒𝑑</m:t>
                          </m:r>
                        </m:num>
                        <m:den>
                          <m:r>
                            <a:rPr lang="es-ES" sz="1500" i="1">
                              <a:latin typeface="Cambria Math" panose="02040503050406030204" pitchFamily="18" charset="0"/>
                            </a:rPr>
                            <m:t>𝑤𝑎𝑣𝑒𝑙𝑒𝑛𝑔𝑡h</m:t>
                          </m:r>
                        </m:den>
                      </m:f>
                    </m:oMath>
                  </m:oMathPara>
                </a14:m>
                <a:endParaRPr lang="en-US" sz="1500" dirty="0"/>
              </a:p>
              <a:p>
                <a:r>
                  <a:rPr lang="en-US" sz="1500" dirty="0"/>
                  <a:t>Example: Guitar</a:t>
                </a:r>
              </a:p>
              <a:p>
                <a:pPr lvl="1">
                  <a:lnSpc>
                    <a:spcPct val="150000"/>
                  </a:lnSpc>
                </a:pPr>
                <a:r>
                  <a:rPr lang="en-US" sz="1350" b="1" dirty="0"/>
                  <a:t>Density </a:t>
                </a:r>
                <a:r>
                  <a:rPr lang="en-US" sz="1350" dirty="0"/>
                  <a:t>of the string, the wider the string the denser it is. Alters the </a:t>
                </a:r>
                <a:r>
                  <a:rPr lang="en-US" sz="1350" b="1" dirty="0"/>
                  <a:t>speed</a:t>
                </a:r>
                <a:r>
                  <a:rPr lang="en-US" sz="1350" dirty="0"/>
                  <a:t>.</a:t>
                </a:r>
              </a:p>
              <a:p>
                <a:pPr lvl="1">
                  <a:lnSpc>
                    <a:spcPct val="150000"/>
                  </a:lnSpc>
                </a:pPr>
                <a:r>
                  <a:rPr lang="en-US" sz="1350" b="1" dirty="0"/>
                  <a:t>Tension</a:t>
                </a:r>
                <a:r>
                  <a:rPr lang="en-US" sz="1350" dirty="0"/>
                  <a:t> of the string, controllable by the guitarist. Alters the </a:t>
                </a:r>
                <a:r>
                  <a:rPr lang="en-US" sz="1350" b="1" dirty="0"/>
                  <a:t>speed</a:t>
                </a:r>
              </a:p>
              <a:p>
                <a:pPr lvl="1">
                  <a:lnSpc>
                    <a:spcPct val="150000"/>
                  </a:lnSpc>
                </a:pPr>
                <a:r>
                  <a:rPr lang="en-US" sz="1350" b="1" dirty="0"/>
                  <a:t>Length</a:t>
                </a:r>
                <a:r>
                  <a:rPr lang="en-US" sz="1350" dirty="0"/>
                  <a:t> of the string, controllable by the guitarist. Alters the </a:t>
                </a:r>
                <a:r>
                  <a:rPr lang="en-US" sz="1350" b="1" dirty="0"/>
                  <a:t>wavelength</a:t>
                </a:r>
                <a:r>
                  <a:rPr lang="en-US" sz="1350" dirty="0"/>
                  <a:t>.</a:t>
                </a:r>
              </a:p>
            </p:txBody>
          </p:sp>
        </mc:Choice>
        <mc:Fallback xmlns="">
          <p:sp>
            <p:nvSpPr>
              <p:cNvPr id="3" name="Content Placeholder 2">
                <a:extLst>
                  <a:ext uri="{FF2B5EF4-FFF2-40B4-BE49-F238E27FC236}">
                    <a16:creationId xmlns:a16="http://schemas.microsoft.com/office/drawing/2014/main" id="{35C42EF9-9A74-44F4-8FFD-CDE51A2CB040}"/>
                  </a:ext>
                </a:extLst>
              </p:cNvPr>
              <p:cNvSpPr>
                <a:spLocks noGrp="1" noRot="1" noChangeAspect="1" noMove="1" noResize="1" noEditPoints="1" noAdjustHandles="1" noChangeArrowheads="1" noChangeShapeType="1" noTextEdit="1"/>
              </p:cNvSpPr>
              <p:nvPr>
                <p:ph idx="1"/>
              </p:nvPr>
            </p:nvSpPr>
            <p:spPr>
              <a:blipFill>
                <a:blip r:embed="rId2"/>
                <a:stretch>
                  <a:fillRect l="-309" t="-935"/>
                </a:stretch>
              </a:blipFill>
            </p:spPr>
            <p:txBody>
              <a:bodyPr/>
              <a:lstStyle/>
              <a:p>
                <a:r>
                  <a:rPr lang="en-US">
                    <a:noFill/>
                  </a:rPr>
                  <a:t> </a:t>
                </a:r>
              </a:p>
            </p:txBody>
          </p:sp>
        </mc:Fallback>
      </mc:AlternateContent>
    </p:spTree>
    <p:extLst>
      <p:ext uri="{BB962C8B-B14F-4D97-AF65-F5344CB8AC3E}">
        <p14:creationId xmlns:p14="http://schemas.microsoft.com/office/powerpoint/2010/main" val="62815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5"/>
          <p:cNvSpPr txBox="1">
            <a:spLocks noGrp="1"/>
          </p:cNvSpPr>
          <p:nvPr>
            <p:ph type="ctrTitle"/>
          </p:nvPr>
        </p:nvSpPr>
        <p:spPr>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3000" b="1" dirty="0">
                <a:solidFill>
                  <a:srgbClr val="4E008E"/>
                </a:solidFill>
                <a:latin typeface="Arial" panose="020B0604020202020204" pitchFamily="34" charset="0"/>
                <a:ea typeface="+mj-ea"/>
                <a:cs typeface="Arial" panose="020B0604020202020204" pitchFamily="34" charset="0"/>
              </a:rPr>
              <a:t>Thinking break (2 min)</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488" name="Google Shape;488;p65"/>
          <p:cNvSpPr txBox="1">
            <a:spLocks noGrp="1"/>
          </p:cNvSpPr>
          <p:nvPr>
            <p:ph type="subTitle" idx="1"/>
          </p:nvPr>
        </p:nvSpPr>
        <p:spPr>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gn="ctr">
              <a:spcBef>
                <a:spcPts val="800"/>
              </a:spcBef>
            </a:pPr>
            <a:r>
              <a:rPr lang="en" sz="2100" dirty="0">
                <a:solidFill>
                  <a:srgbClr val="4E008E"/>
                </a:solidFill>
                <a:latin typeface="+mn-lt"/>
                <a:ea typeface="+mn-ea"/>
                <a:cs typeface="+mn-cs"/>
              </a:rPr>
              <a:t>Think about musical instruments you know and the perspective you have now on vibration and resonance. </a:t>
            </a:r>
            <a:endParaRPr sz="2100" dirty="0">
              <a:solidFill>
                <a:srgbClr val="4E008E"/>
              </a:solidFill>
              <a:latin typeface="+mn-lt"/>
              <a:ea typeface="+mn-ea"/>
              <a:cs typeface="+mn-cs"/>
            </a:endParaRPr>
          </a:p>
        </p:txBody>
      </p:sp>
      <p:sp>
        <p:nvSpPr>
          <p:cNvPr id="2" name="Slide Number Placeholder 1">
            <a:extLst>
              <a:ext uri="{FF2B5EF4-FFF2-40B4-BE49-F238E27FC236}">
                <a16:creationId xmlns:a16="http://schemas.microsoft.com/office/drawing/2014/main" id="{F0157036-5DC2-46E2-AD6A-47432F1F13E0}"/>
              </a:ext>
            </a:extLst>
          </p:cNvPr>
          <p:cNvSpPr>
            <a:spLocks noGrp="1"/>
          </p:cNvSpPr>
          <p:nvPr>
            <p:ph type="sldNum" idx="12"/>
          </p:nvPr>
        </p:nvSpPr>
        <p:spPr/>
        <p:txBody>
          <a:bodyPr/>
          <a:lstStyle/>
          <a:p>
            <a:r>
              <a:rPr lang="en"/>
              <a:t>|  </a:t>
            </a:r>
            <a:fld id="{00000000-1234-1234-1234-123412341234}" type="slidenum">
              <a:rPr lang="en" smtClean="0"/>
              <a:pPr/>
              <a:t>33</a:t>
            </a:fld>
            <a:endParaRPr/>
          </a:p>
        </p:txBody>
      </p:sp>
    </p:spTree>
    <p:extLst>
      <p:ext uri="{BB962C8B-B14F-4D97-AF65-F5344CB8AC3E}">
        <p14:creationId xmlns:p14="http://schemas.microsoft.com/office/powerpoint/2010/main" val="2992626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6"/>
          <p:cNvSpPr txBox="1">
            <a:spLocks noGrp="1"/>
          </p:cNvSpPr>
          <p:nvPr>
            <p:ph type="ctrTitle"/>
          </p:nvPr>
        </p:nvSpPr>
        <p:spPr>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3000" b="1" dirty="0">
                <a:solidFill>
                  <a:srgbClr val="4E008E"/>
                </a:solidFill>
                <a:latin typeface="Arial" panose="020B0604020202020204" pitchFamily="34" charset="0"/>
                <a:ea typeface="+mj-ea"/>
                <a:cs typeface="Arial" panose="020B0604020202020204" pitchFamily="34" charset="0"/>
              </a:rPr>
              <a:t>Acoustic measures and quantities</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494" name="Google Shape;494;p66"/>
          <p:cNvSpPr txBox="1">
            <a:spLocks noGrp="1"/>
          </p:cNvSpPr>
          <p:nvPr>
            <p:ph type="subTitle" idx="1"/>
          </p:nvPr>
        </p:nvSpPr>
        <p:spPr>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gn="ctr">
              <a:spcBef>
                <a:spcPts val="800"/>
              </a:spcBef>
            </a:pPr>
            <a:endParaRPr/>
          </a:p>
        </p:txBody>
      </p:sp>
      <p:sp>
        <p:nvSpPr>
          <p:cNvPr id="2" name="Slide Number Placeholder 1">
            <a:extLst>
              <a:ext uri="{FF2B5EF4-FFF2-40B4-BE49-F238E27FC236}">
                <a16:creationId xmlns:a16="http://schemas.microsoft.com/office/drawing/2014/main" id="{21D2EF2D-71BF-4114-A9B7-2C38F5A2CF11}"/>
              </a:ext>
            </a:extLst>
          </p:cNvPr>
          <p:cNvSpPr>
            <a:spLocks noGrp="1"/>
          </p:cNvSpPr>
          <p:nvPr>
            <p:ph type="sldNum" idx="12"/>
          </p:nvPr>
        </p:nvSpPr>
        <p:spPr/>
        <p:txBody>
          <a:bodyPr/>
          <a:lstStyle/>
          <a:p>
            <a:r>
              <a:rPr lang="en"/>
              <a:t>|  </a:t>
            </a:r>
            <a:fld id="{00000000-1234-1234-1234-123412341234}" type="slidenum">
              <a:rPr lang="en" smtClean="0"/>
              <a:pPr/>
              <a:t>34</a:t>
            </a:fld>
            <a:endParaRPr/>
          </a:p>
        </p:txBody>
      </p:sp>
    </p:spTree>
    <p:extLst>
      <p:ext uri="{BB962C8B-B14F-4D97-AF65-F5344CB8AC3E}">
        <p14:creationId xmlns:p14="http://schemas.microsoft.com/office/powerpoint/2010/main" val="2864235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A7FAE68D-42A0-43D7-8E74-445DFFC39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8482" y="529166"/>
            <a:ext cx="5825764" cy="4528622"/>
          </a:xfrm>
        </p:spPr>
      </p:pic>
      <p:sp>
        <p:nvSpPr>
          <p:cNvPr id="2" name="Title 1">
            <a:extLst>
              <a:ext uri="{FF2B5EF4-FFF2-40B4-BE49-F238E27FC236}">
                <a16:creationId xmlns:a16="http://schemas.microsoft.com/office/drawing/2014/main" id="{8638D0FE-D8D0-47FA-BC7B-F9BFB4AE8A37}"/>
              </a:ext>
            </a:extLst>
          </p:cNvPr>
          <p:cNvSpPr>
            <a:spLocks noGrp="1"/>
          </p:cNvSpPr>
          <p:nvPr>
            <p:ph type="title"/>
          </p:nvPr>
        </p:nvSpPr>
        <p:spPr/>
        <p:txBody>
          <a:bodyPr/>
          <a:lstStyle/>
          <a:p>
            <a:r>
              <a:rPr lang="en-US" dirty="0"/>
              <a:t>Sound level</a:t>
            </a:r>
          </a:p>
        </p:txBody>
      </p:sp>
      <p:sp>
        <p:nvSpPr>
          <p:cNvPr id="4" name="Slide Number Placeholder 3">
            <a:extLst>
              <a:ext uri="{FF2B5EF4-FFF2-40B4-BE49-F238E27FC236}">
                <a16:creationId xmlns:a16="http://schemas.microsoft.com/office/drawing/2014/main" id="{F96830D7-D326-4C9C-81A9-4467A51B9B98}"/>
              </a:ext>
            </a:extLst>
          </p:cNvPr>
          <p:cNvSpPr>
            <a:spLocks noGrp="1"/>
          </p:cNvSpPr>
          <p:nvPr>
            <p:ph type="sldNum" sz="quarter" idx="4"/>
          </p:nvPr>
        </p:nvSpPr>
        <p:spPr/>
        <p:txBody>
          <a:bodyPr/>
          <a:lstStyle/>
          <a:p>
            <a:fld id="{3F14EC2F-B4C8-4C28-9887-3A3EB3168110}" type="slidenum">
              <a:rPr lang="en-US" smtClean="0"/>
              <a:t>35</a:t>
            </a:fld>
            <a:endParaRPr lang="en-US"/>
          </a:p>
        </p:txBody>
      </p:sp>
    </p:spTree>
    <p:extLst>
      <p:ext uri="{BB962C8B-B14F-4D97-AF65-F5344CB8AC3E}">
        <p14:creationId xmlns:p14="http://schemas.microsoft.com/office/powerpoint/2010/main" val="314791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1877-689C-4333-881D-FDAFD3DC2CAE}"/>
              </a:ext>
            </a:extLst>
          </p:cNvPr>
          <p:cNvSpPr>
            <a:spLocks noGrp="1"/>
          </p:cNvSpPr>
          <p:nvPr>
            <p:ph type="title"/>
          </p:nvPr>
        </p:nvSpPr>
        <p:spPr/>
        <p:txBody>
          <a:bodyPr/>
          <a:lstStyle/>
          <a:p>
            <a:r>
              <a:rPr lang="es-ES" dirty="0" err="1"/>
              <a:t>Amplitude</a:t>
            </a:r>
            <a:r>
              <a:rPr lang="es-ES" dirty="0"/>
              <a:t> and </a:t>
            </a:r>
            <a:r>
              <a:rPr lang="es-ES" dirty="0" err="1"/>
              <a:t>sound</a:t>
            </a:r>
            <a:r>
              <a:rPr lang="es-ES" dirty="0"/>
              <a:t> </a:t>
            </a:r>
            <a:r>
              <a:rPr lang="es-ES" dirty="0" err="1"/>
              <a:t>levels</a:t>
            </a:r>
            <a:endParaRPr lang="en-US" dirty="0"/>
          </a:p>
        </p:txBody>
      </p:sp>
      <p:sp>
        <p:nvSpPr>
          <p:cNvPr id="3" name="Content Placeholder 2">
            <a:extLst>
              <a:ext uri="{FF2B5EF4-FFF2-40B4-BE49-F238E27FC236}">
                <a16:creationId xmlns:a16="http://schemas.microsoft.com/office/drawing/2014/main" id="{181805C8-AD9E-469E-BDA0-418E759999B8}"/>
              </a:ext>
            </a:extLst>
          </p:cNvPr>
          <p:cNvSpPr>
            <a:spLocks noGrp="1"/>
          </p:cNvSpPr>
          <p:nvPr>
            <p:ph idx="1"/>
          </p:nvPr>
        </p:nvSpPr>
        <p:spPr/>
        <p:txBody>
          <a:bodyPr/>
          <a:lstStyle/>
          <a:p>
            <a:r>
              <a:rPr lang="es-ES" sz="2000" dirty="0" err="1"/>
              <a:t>Amplitude</a:t>
            </a:r>
            <a:r>
              <a:rPr lang="es-ES" sz="2000" dirty="0"/>
              <a:t>: </a:t>
            </a:r>
            <a:r>
              <a:rPr lang="es-ES" sz="2000" dirty="0" err="1"/>
              <a:t>strength</a:t>
            </a:r>
            <a:r>
              <a:rPr lang="es-ES" sz="2000" dirty="0"/>
              <a:t> </a:t>
            </a:r>
            <a:r>
              <a:rPr lang="es-ES" sz="2000" dirty="0" err="1"/>
              <a:t>of</a:t>
            </a:r>
            <a:r>
              <a:rPr lang="es-ES" sz="2000" dirty="0"/>
              <a:t> </a:t>
            </a:r>
            <a:r>
              <a:rPr lang="es-ES" sz="2000" dirty="0" err="1"/>
              <a:t>the</a:t>
            </a:r>
            <a:r>
              <a:rPr lang="es-ES" sz="2000" dirty="0"/>
              <a:t> </a:t>
            </a:r>
            <a:r>
              <a:rPr lang="es-ES" sz="2000" dirty="0" err="1"/>
              <a:t>signal</a:t>
            </a:r>
            <a:r>
              <a:rPr lang="es-ES" sz="2000" dirty="0"/>
              <a:t>, </a:t>
            </a:r>
            <a:r>
              <a:rPr lang="es-ES" sz="2000" dirty="0" err="1"/>
              <a:t>larger</a:t>
            </a:r>
            <a:r>
              <a:rPr lang="es-ES" sz="2000" dirty="0"/>
              <a:t> </a:t>
            </a:r>
            <a:r>
              <a:rPr lang="es-ES" sz="2000" dirty="0" err="1"/>
              <a:t>the</a:t>
            </a:r>
            <a:r>
              <a:rPr lang="es-ES" sz="2000" dirty="0"/>
              <a:t> </a:t>
            </a:r>
            <a:r>
              <a:rPr lang="es-ES" sz="2000" dirty="0" err="1"/>
              <a:t>amplitude</a:t>
            </a:r>
            <a:r>
              <a:rPr lang="es-ES" sz="2000" dirty="0"/>
              <a:t>, </a:t>
            </a:r>
            <a:r>
              <a:rPr lang="es-ES" sz="2000" dirty="0" err="1"/>
              <a:t>the</a:t>
            </a:r>
            <a:r>
              <a:rPr lang="es-ES" sz="2000" dirty="0"/>
              <a:t> </a:t>
            </a:r>
            <a:r>
              <a:rPr lang="es-ES" sz="2000" dirty="0" err="1"/>
              <a:t>louder</a:t>
            </a:r>
            <a:r>
              <a:rPr lang="es-ES" sz="2000" dirty="0"/>
              <a:t> </a:t>
            </a:r>
            <a:r>
              <a:rPr lang="es-ES" sz="2000" dirty="0" err="1"/>
              <a:t>it</a:t>
            </a:r>
            <a:r>
              <a:rPr lang="es-ES" sz="2000" dirty="0"/>
              <a:t> </a:t>
            </a:r>
            <a:r>
              <a:rPr lang="es-ES" sz="2000" dirty="0" err="1"/>
              <a:t>will</a:t>
            </a:r>
            <a:r>
              <a:rPr lang="es-ES" sz="2000" dirty="0"/>
              <a:t> </a:t>
            </a:r>
            <a:r>
              <a:rPr lang="es-ES" sz="2000" dirty="0" err="1"/>
              <a:t>seem</a:t>
            </a:r>
            <a:r>
              <a:rPr lang="es-ES" sz="2000" dirty="0"/>
              <a:t>.</a:t>
            </a:r>
          </a:p>
          <a:p>
            <a:r>
              <a:rPr lang="es-ES" sz="2000" dirty="0" err="1"/>
              <a:t>Unit</a:t>
            </a:r>
            <a:r>
              <a:rPr lang="es-ES" sz="2000" dirty="0"/>
              <a:t> </a:t>
            </a:r>
            <a:r>
              <a:rPr lang="es-ES" sz="2000" dirty="0" err="1"/>
              <a:t>to</a:t>
            </a:r>
            <a:r>
              <a:rPr lang="es-ES" sz="2000" dirty="0"/>
              <a:t> </a:t>
            </a:r>
            <a:r>
              <a:rPr lang="es-ES" sz="2000" dirty="0" err="1"/>
              <a:t>represent</a:t>
            </a:r>
            <a:r>
              <a:rPr lang="es-ES" sz="2000" dirty="0"/>
              <a:t> </a:t>
            </a:r>
            <a:r>
              <a:rPr lang="es-ES" sz="2000" dirty="0" err="1"/>
              <a:t>the</a:t>
            </a:r>
            <a:r>
              <a:rPr lang="es-ES" sz="2000" dirty="0"/>
              <a:t> </a:t>
            </a:r>
            <a:r>
              <a:rPr lang="es-ES" sz="2000" dirty="0" err="1"/>
              <a:t>strength</a:t>
            </a:r>
            <a:r>
              <a:rPr lang="es-ES" sz="2000" dirty="0"/>
              <a:t> </a:t>
            </a:r>
            <a:r>
              <a:rPr lang="es-ES" sz="2000" dirty="0" err="1"/>
              <a:t>for</a:t>
            </a:r>
            <a:r>
              <a:rPr lang="es-ES" sz="2000" dirty="0"/>
              <a:t> audio </a:t>
            </a:r>
            <a:r>
              <a:rPr lang="es-ES" sz="2000" dirty="0" err="1"/>
              <a:t>signals</a:t>
            </a:r>
            <a:r>
              <a:rPr lang="es-ES" sz="2000" dirty="0"/>
              <a:t> </a:t>
            </a:r>
            <a:r>
              <a:rPr lang="es-ES" sz="2000" dirty="0" err="1"/>
              <a:t>is</a:t>
            </a:r>
            <a:r>
              <a:rPr lang="es-ES" sz="2000" dirty="0"/>
              <a:t> </a:t>
            </a:r>
            <a:r>
              <a:rPr lang="es-ES" sz="2000" dirty="0" err="1"/>
              <a:t>decibels</a:t>
            </a:r>
            <a:r>
              <a:rPr lang="es-ES" sz="2000" dirty="0"/>
              <a:t> (dB).</a:t>
            </a:r>
          </a:p>
          <a:p>
            <a:endParaRPr lang="es-ES" sz="2000" dirty="0"/>
          </a:p>
          <a:p>
            <a:r>
              <a:rPr lang="es-ES" sz="2000" dirty="0" err="1"/>
              <a:t>Sound</a:t>
            </a:r>
            <a:r>
              <a:rPr lang="es-ES" sz="2000" dirty="0"/>
              <a:t> </a:t>
            </a:r>
            <a:r>
              <a:rPr lang="es-ES" sz="2000" dirty="0" err="1"/>
              <a:t>Intensity</a:t>
            </a:r>
            <a:r>
              <a:rPr lang="es-ES" sz="2000" dirty="0"/>
              <a:t> </a:t>
            </a:r>
            <a:r>
              <a:rPr lang="es-ES" sz="2000" dirty="0" err="1"/>
              <a:t>Level</a:t>
            </a:r>
            <a:r>
              <a:rPr lang="es-ES" sz="2000" dirty="0"/>
              <a:t> (SIL)</a:t>
            </a:r>
          </a:p>
          <a:p>
            <a:r>
              <a:rPr lang="es-ES" sz="2000" dirty="0" err="1"/>
              <a:t>Sound</a:t>
            </a:r>
            <a:r>
              <a:rPr lang="es-ES" sz="2000" dirty="0"/>
              <a:t> </a:t>
            </a:r>
            <a:r>
              <a:rPr lang="es-ES" sz="2000" dirty="0" err="1"/>
              <a:t>Pressure</a:t>
            </a:r>
            <a:r>
              <a:rPr lang="es-ES" sz="2000" dirty="0"/>
              <a:t> </a:t>
            </a:r>
            <a:r>
              <a:rPr lang="es-ES" sz="2000" dirty="0" err="1"/>
              <a:t>Level</a:t>
            </a:r>
            <a:r>
              <a:rPr lang="es-ES" sz="2000" dirty="0"/>
              <a:t> (SPL)</a:t>
            </a:r>
          </a:p>
          <a:p>
            <a:r>
              <a:rPr lang="es-ES" sz="2000" dirty="0" err="1"/>
              <a:t>Loudness</a:t>
            </a:r>
            <a:endParaRPr lang="en-US" sz="2000" dirty="0"/>
          </a:p>
        </p:txBody>
      </p:sp>
      <p:sp>
        <p:nvSpPr>
          <p:cNvPr id="4" name="Slide Number Placeholder 3">
            <a:extLst>
              <a:ext uri="{FF2B5EF4-FFF2-40B4-BE49-F238E27FC236}">
                <a16:creationId xmlns:a16="http://schemas.microsoft.com/office/drawing/2014/main" id="{7AC9A70D-6B7C-4282-9AEB-2B5A7E386190}"/>
              </a:ext>
            </a:extLst>
          </p:cNvPr>
          <p:cNvSpPr>
            <a:spLocks noGrp="1"/>
          </p:cNvSpPr>
          <p:nvPr>
            <p:ph type="sldNum" sz="quarter" idx="4"/>
          </p:nvPr>
        </p:nvSpPr>
        <p:spPr/>
        <p:txBody>
          <a:bodyPr/>
          <a:lstStyle/>
          <a:p>
            <a:fld id="{3F14EC2F-B4C8-4C28-9887-3A3EB3168110}" type="slidenum">
              <a:rPr lang="en-US" smtClean="0"/>
              <a:t>36</a:t>
            </a:fld>
            <a:endParaRPr lang="en-US"/>
          </a:p>
        </p:txBody>
      </p:sp>
      <p:sp>
        <p:nvSpPr>
          <p:cNvPr id="5" name="Right Brace 4">
            <a:extLst>
              <a:ext uri="{FF2B5EF4-FFF2-40B4-BE49-F238E27FC236}">
                <a16:creationId xmlns:a16="http://schemas.microsoft.com/office/drawing/2014/main" id="{3B4E3108-E883-4080-A4CC-CDE77516E619}"/>
              </a:ext>
            </a:extLst>
          </p:cNvPr>
          <p:cNvSpPr/>
          <p:nvPr/>
        </p:nvSpPr>
        <p:spPr>
          <a:xfrm>
            <a:off x="4128058" y="2716823"/>
            <a:ext cx="123092" cy="1241723"/>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E7CFED5-99AB-4872-B544-109EC8666EED}"/>
              </a:ext>
            </a:extLst>
          </p:cNvPr>
          <p:cNvSpPr txBox="1"/>
          <p:nvPr/>
        </p:nvSpPr>
        <p:spPr>
          <a:xfrm>
            <a:off x="4424897" y="3153018"/>
            <a:ext cx="3595856" cy="369332"/>
          </a:xfrm>
          <a:prstGeom prst="rect">
            <a:avLst/>
          </a:prstGeom>
          <a:noFill/>
        </p:spPr>
        <p:txBody>
          <a:bodyPr wrap="none" rtlCol="0">
            <a:spAutoFit/>
          </a:bodyPr>
          <a:lstStyle/>
          <a:p>
            <a:r>
              <a:rPr lang="es-ES" sz="1800" dirty="0" err="1"/>
              <a:t>Sometimes</a:t>
            </a:r>
            <a:r>
              <a:rPr lang="es-ES" sz="1800" dirty="0"/>
              <a:t> </a:t>
            </a:r>
            <a:r>
              <a:rPr lang="es-ES" sz="1800" dirty="0" err="1"/>
              <a:t>used</a:t>
            </a:r>
            <a:r>
              <a:rPr lang="es-ES" sz="1800" dirty="0"/>
              <a:t> </a:t>
            </a:r>
            <a:r>
              <a:rPr lang="es-ES" sz="1800" dirty="0" err="1"/>
              <a:t>interchangeably</a:t>
            </a:r>
            <a:endParaRPr lang="en-US" sz="1800" dirty="0"/>
          </a:p>
        </p:txBody>
      </p:sp>
    </p:spTree>
    <p:extLst>
      <p:ext uri="{BB962C8B-B14F-4D97-AF65-F5344CB8AC3E}">
        <p14:creationId xmlns:p14="http://schemas.microsoft.com/office/powerpoint/2010/main" val="2784880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254A-A3AA-4411-96D4-CA7A7091BF3A}"/>
              </a:ext>
            </a:extLst>
          </p:cNvPr>
          <p:cNvSpPr>
            <a:spLocks noGrp="1"/>
          </p:cNvSpPr>
          <p:nvPr>
            <p:ph type="title"/>
          </p:nvPr>
        </p:nvSpPr>
        <p:spPr/>
        <p:txBody>
          <a:bodyPr/>
          <a:lstStyle/>
          <a:p>
            <a:r>
              <a:rPr lang="es-ES" dirty="0" err="1"/>
              <a:t>Sound</a:t>
            </a:r>
            <a:r>
              <a:rPr lang="es-ES" dirty="0"/>
              <a:t> </a:t>
            </a:r>
            <a:r>
              <a:rPr lang="es-ES" dirty="0" err="1"/>
              <a:t>Intensity</a:t>
            </a:r>
            <a:r>
              <a:rPr lang="es-ES" dirty="0"/>
              <a:t> </a:t>
            </a:r>
            <a:r>
              <a:rPr lang="es-ES" dirty="0" err="1"/>
              <a:t>Level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24EDC-4C33-420B-91C7-5132744831C1}"/>
                  </a:ext>
                </a:extLst>
              </p:cNvPr>
              <p:cNvSpPr>
                <a:spLocks noGrp="1"/>
              </p:cNvSpPr>
              <p:nvPr>
                <p:ph idx="1"/>
              </p:nvPr>
            </p:nvSpPr>
            <p:spPr>
              <a:xfrm>
                <a:off x="307799" y="1280471"/>
                <a:ext cx="8390289" cy="3737439"/>
              </a:xfrm>
            </p:spPr>
            <p:txBody>
              <a:bodyPr/>
              <a:lstStyle/>
              <a:p>
                <a:pPr>
                  <a:lnSpc>
                    <a:spcPct val="100000"/>
                  </a:lnSpc>
                </a:pPr>
                <a:r>
                  <a:rPr lang="es-ES" sz="1600" dirty="0"/>
                  <a:t>The </a:t>
                </a:r>
                <a:r>
                  <a:rPr lang="es-ES" sz="1600" dirty="0" err="1"/>
                  <a:t>further</a:t>
                </a:r>
                <a:r>
                  <a:rPr lang="es-ES" sz="1600" dirty="0"/>
                  <a:t> </a:t>
                </a:r>
                <a:r>
                  <a:rPr lang="es-ES" sz="1600" dirty="0" err="1"/>
                  <a:t>away</a:t>
                </a:r>
                <a:r>
                  <a:rPr lang="es-ES" sz="1600" dirty="0"/>
                  <a:t> </a:t>
                </a:r>
                <a:r>
                  <a:rPr lang="es-ES" sz="1600" dirty="0" err="1"/>
                  <a:t>we</a:t>
                </a:r>
                <a:r>
                  <a:rPr lang="es-ES" sz="1600" dirty="0"/>
                  <a:t> are </a:t>
                </a:r>
                <a:r>
                  <a:rPr lang="es-ES" sz="1600" dirty="0" err="1"/>
                  <a:t>from</a:t>
                </a:r>
                <a:r>
                  <a:rPr lang="es-ES" sz="1600" dirty="0"/>
                  <a:t> a </a:t>
                </a:r>
                <a:r>
                  <a:rPr lang="es-ES" sz="1600" dirty="0" err="1"/>
                  <a:t>sound</a:t>
                </a:r>
                <a:r>
                  <a:rPr lang="es-ES" sz="1600" dirty="0"/>
                  <a:t> </a:t>
                </a:r>
                <a:r>
                  <a:rPr lang="es-ES" sz="1600" dirty="0" err="1"/>
                  <a:t>source</a:t>
                </a:r>
                <a:r>
                  <a:rPr lang="es-ES" sz="1600" dirty="0"/>
                  <a:t> </a:t>
                </a:r>
                <a:r>
                  <a:rPr lang="es-ES" sz="1600" dirty="0" err="1"/>
                  <a:t>the</a:t>
                </a:r>
                <a:r>
                  <a:rPr lang="es-ES" sz="1600" dirty="0"/>
                  <a:t> </a:t>
                </a:r>
                <a:r>
                  <a:rPr lang="es-ES" sz="1600" dirty="0" err="1"/>
                  <a:t>softer</a:t>
                </a:r>
                <a:r>
                  <a:rPr lang="es-ES" sz="1600" dirty="0"/>
                  <a:t> </a:t>
                </a:r>
                <a:r>
                  <a:rPr lang="es-ES" sz="1600" dirty="0" err="1"/>
                  <a:t>the</a:t>
                </a:r>
                <a:r>
                  <a:rPr lang="es-ES" sz="1600" dirty="0"/>
                  <a:t> </a:t>
                </a:r>
                <a:r>
                  <a:rPr lang="es-ES" sz="1600" dirty="0" err="1"/>
                  <a:t>sound</a:t>
                </a:r>
                <a:r>
                  <a:rPr lang="es-ES" sz="1600" dirty="0"/>
                  <a:t> </a:t>
                </a:r>
                <a:r>
                  <a:rPr lang="es-ES" sz="1600" dirty="0" err="1"/>
                  <a:t>will</a:t>
                </a:r>
                <a:r>
                  <a:rPr lang="es-ES" sz="1600" dirty="0"/>
                  <a:t> </a:t>
                </a:r>
                <a:r>
                  <a:rPr lang="es-ES" sz="1600" dirty="0" err="1"/>
                  <a:t>become</a:t>
                </a:r>
                <a:r>
                  <a:rPr lang="es-ES" sz="1600" dirty="0"/>
                  <a:t>.</a:t>
                </a:r>
              </a:p>
              <a:p>
                <a:pPr marL="235738" lvl="1" indent="0">
                  <a:lnSpc>
                    <a:spcPct val="150000"/>
                  </a:lnSpc>
                  <a:buNone/>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𝐼</m:t>
                      </m:r>
                      <m:r>
                        <a:rPr lang="es-ES" sz="1600" b="0" i="1" smtClean="0">
                          <a:latin typeface="Cambria Math" panose="02040503050406030204" pitchFamily="18" charset="0"/>
                        </a:rPr>
                        <m:t>=</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𝑃</m:t>
                          </m:r>
                        </m:num>
                        <m:den>
                          <m:r>
                            <a:rPr lang="es-ES" sz="1600" b="0" i="1" smtClean="0">
                              <a:latin typeface="Cambria Math" panose="02040503050406030204" pitchFamily="18" charset="0"/>
                            </a:rPr>
                            <m:t>4</m:t>
                          </m:r>
                          <m:r>
                            <a:rPr lang="es-ES" sz="1600" b="0" i="1" smtClean="0">
                              <a:latin typeface="Cambria Math" panose="02040503050406030204" pitchFamily="18" charset="0"/>
                              <a:ea typeface="Cambria Math" panose="02040503050406030204" pitchFamily="18" charset="0"/>
                            </a:rPr>
                            <m:t>𝜋</m:t>
                          </m:r>
                          <m:sSup>
                            <m:sSupPr>
                              <m:ctrlPr>
                                <a:rPr lang="es-ES" sz="1600" b="0" i="1" smtClean="0">
                                  <a:latin typeface="Cambria Math" panose="02040503050406030204" pitchFamily="18" charset="0"/>
                                  <a:ea typeface="Cambria Math" panose="02040503050406030204" pitchFamily="18" charset="0"/>
                                </a:rPr>
                              </m:ctrlPr>
                            </m:sSupPr>
                            <m:e>
                              <m:r>
                                <a:rPr lang="es-ES" sz="1600" b="0" i="1" smtClean="0">
                                  <a:latin typeface="Cambria Math" panose="02040503050406030204" pitchFamily="18" charset="0"/>
                                  <a:ea typeface="Cambria Math" panose="02040503050406030204" pitchFamily="18" charset="0"/>
                                </a:rPr>
                                <m:t>𝑟</m:t>
                              </m:r>
                            </m:e>
                            <m:sup>
                              <m:r>
                                <a:rPr lang="es-ES" sz="1600" b="0" i="1" smtClean="0">
                                  <a:latin typeface="Cambria Math" panose="02040503050406030204" pitchFamily="18" charset="0"/>
                                  <a:ea typeface="Cambria Math" panose="02040503050406030204" pitchFamily="18" charset="0"/>
                                </a:rPr>
                                <m:t>2</m:t>
                              </m:r>
                            </m:sup>
                          </m:sSup>
                        </m:den>
                      </m:f>
                    </m:oMath>
                  </m:oMathPara>
                </a14:m>
                <a:endParaRPr lang="en-US" sz="1600" dirty="0"/>
              </a:p>
              <a:p>
                <a:pPr marL="235738" lvl="1" indent="0">
                  <a:lnSpc>
                    <a:spcPct val="100000"/>
                  </a:lnSpc>
                  <a:buNone/>
                </a:pPr>
                <a14:m>
                  <m:oMath xmlns:m="http://schemas.openxmlformats.org/officeDocument/2006/math">
                    <m:r>
                      <a:rPr lang="es-ES" sz="1600" b="0" i="1" smtClean="0">
                        <a:latin typeface="Cambria Math" panose="02040503050406030204" pitchFamily="18" charset="0"/>
                      </a:rPr>
                      <m:t>𝑃</m:t>
                    </m:r>
                  </m:oMath>
                </a14:m>
                <a:r>
                  <a:rPr lang="en-US" sz="1600" dirty="0"/>
                  <a:t> is the acoustic power of the sound source.</a:t>
                </a:r>
              </a:p>
              <a:p>
                <a:pPr marL="235738" lvl="1" indent="0">
                  <a:buNone/>
                </a:pPr>
                <a14:m>
                  <m:oMath xmlns:m="http://schemas.openxmlformats.org/officeDocument/2006/math">
                    <m:r>
                      <a:rPr lang="es-ES" sz="1600" b="0" i="1" smtClean="0">
                        <a:latin typeface="Cambria Math" panose="02040503050406030204" pitchFamily="18" charset="0"/>
                      </a:rPr>
                      <m:t>𝑟</m:t>
                    </m:r>
                  </m:oMath>
                </a14:m>
                <a:r>
                  <a:rPr lang="en-US" sz="1600" dirty="0"/>
                  <a:t> is the radius or distance from the sound source.</a:t>
                </a:r>
              </a:p>
              <a:p>
                <a:pPr marL="235738" lvl="1" indent="0">
                  <a:buNone/>
                </a:pPr>
                <a14:m>
                  <m:oMath xmlns:m="http://schemas.openxmlformats.org/officeDocument/2006/math">
                    <m:sSub>
                      <m:sSubPr>
                        <m:ctrlPr>
                          <a:rPr lang="en-US" sz="1600" i="1" smtClean="0">
                            <a:latin typeface="Cambria Math" panose="02040503050406030204" pitchFamily="18" charset="0"/>
                          </a:rPr>
                        </m:ctrlPr>
                      </m:sSubPr>
                      <m:e>
                        <m:r>
                          <a:rPr lang="es-ES" sz="1600" b="0" i="1" smtClean="0">
                            <a:latin typeface="Cambria Math" panose="02040503050406030204" pitchFamily="18" charset="0"/>
                          </a:rPr>
                          <m:t>𝐼</m:t>
                        </m:r>
                      </m:e>
                      <m:sub>
                        <m:r>
                          <a:rPr lang="es-ES" sz="1600" b="0" i="1" smtClean="0">
                            <a:latin typeface="Cambria Math" panose="02040503050406030204" pitchFamily="18" charset="0"/>
                          </a:rPr>
                          <m:t>1</m:t>
                        </m:r>
                      </m:sub>
                    </m:sSub>
                  </m:oMath>
                </a14:m>
                <a:r>
                  <a:rPr lang="en-US" sz="1600" dirty="0"/>
                  <a:t>is the intensity level of interest. </a:t>
                </a:r>
              </a:p>
              <a:p>
                <a:pPr marL="235738" lvl="1" indent="0">
                  <a:buNone/>
                </a:pPr>
                <a14:m>
                  <m:oMath xmlns:m="http://schemas.openxmlformats.org/officeDocument/2006/math">
                    <m:sSub>
                      <m:sSubPr>
                        <m:ctrlPr>
                          <a:rPr lang="en-US" sz="1600" i="1" smtClean="0">
                            <a:latin typeface="Cambria Math" panose="02040503050406030204" pitchFamily="18" charset="0"/>
                          </a:rPr>
                        </m:ctrlPr>
                      </m:sSubPr>
                      <m:e>
                        <m:r>
                          <a:rPr lang="es-ES" sz="1600" b="0" i="1" smtClean="0">
                            <a:latin typeface="Cambria Math" panose="02040503050406030204" pitchFamily="18" charset="0"/>
                          </a:rPr>
                          <m:t>𝐼</m:t>
                        </m:r>
                      </m:e>
                      <m:sub>
                        <m:r>
                          <a:rPr lang="es-ES" sz="1600" b="0" i="1" smtClean="0">
                            <a:latin typeface="Cambria Math" panose="02040503050406030204" pitchFamily="18" charset="0"/>
                          </a:rPr>
                          <m:t>0</m:t>
                        </m:r>
                      </m:sub>
                    </m:sSub>
                  </m:oMath>
                </a14:m>
                <a:r>
                  <a:rPr lang="en-US" sz="1600" dirty="0"/>
                  <a:t>is the reference level (Threshold of hearing)</a:t>
                </a:r>
              </a:p>
              <a:p>
                <a:pPr marL="235738" lvl="1" indent="0">
                  <a:buNone/>
                </a:pPr>
                <a14:m>
                  <m:oMathPara xmlns:m="http://schemas.openxmlformats.org/officeDocument/2006/math">
                    <m:oMathParaPr>
                      <m:jc m:val="center"/>
                    </m:oMathParaPr>
                    <m:oMath xmlns:m="http://schemas.openxmlformats.org/officeDocument/2006/math">
                      <m:sSub>
                        <m:sSubPr>
                          <m:ctrlPr>
                            <a:rPr lang="en-US" sz="1600" i="1" smtClean="0">
                              <a:latin typeface="Cambria Math" panose="02040503050406030204" pitchFamily="18" charset="0"/>
                            </a:rPr>
                          </m:ctrlPr>
                        </m:sSubPr>
                        <m:e>
                          <m:r>
                            <a:rPr lang="es-ES" sz="1600" b="0" i="1" smtClean="0">
                              <a:latin typeface="Cambria Math" panose="02040503050406030204" pitchFamily="18" charset="0"/>
                            </a:rPr>
                            <m:t>𝑑𝐵</m:t>
                          </m:r>
                        </m:e>
                        <m:sub>
                          <m:r>
                            <a:rPr lang="es-ES" sz="1600" b="0" i="1" smtClean="0">
                              <a:latin typeface="Cambria Math" panose="02040503050406030204" pitchFamily="18" charset="0"/>
                            </a:rPr>
                            <m:t>𝑆𝐼𝐿</m:t>
                          </m:r>
                        </m:sub>
                      </m:sSub>
                      <m:r>
                        <a:rPr lang="es-ES" sz="1600" b="0" i="1" smtClean="0">
                          <a:latin typeface="Cambria Math" panose="02040503050406030204" pitchFamily="18" charset="0"/>
                        </a:rPr>
                        <m:t>=10</m:t>
                      </m:r>
                      <m:r>
                        <a:rPr lang="es-ES" sz="1600" b="0" i="1" smtClean="0">
                          <a:latin typeface="Cambria Math" panose="02040503050406030204" pitchFamily="18" charset="0"/>
                          <a:ea typeface="Cambria Math" panose="02040503050406030204" pitchFamily="18" charset="0"/>
                        </a:rPr>
                        <m:t>∙</m:t>
                      </m:r>
                      <m:func>
                        <m:funcPr>
                          <m:ctrlPr>
                            <a:rPr lang="es-ES" sz="1600" b="0" i="1" smtClean="0">
                              <a:latin typeface="Cambria Math" panose="02040503050406030204" pitchFamily="18" charset="0"/>
                              <a:ea typeface="Cambria Math" panose="02040503050406030204" pitchFamily="18" charset="0"/>
                            </a:rPr>
                          </m:ctrlPr>
                        </m:funcPr>
                        <m:fName>
                          <m:sSub>
                            <m:sSubPr>
                              <m:ctrlPr>
                                <a:rPr lang="es-ES" sz="1600" b="0" i="1" smtClean="0">
                                  <a:latin typeface="Cambria Math" panose="02040503050406030204" pitchFamily="18" charset="0"/>
                                  <a:ea typeface="Cambria Math" panose="02040503050406030204" pitchFamily="18" charset="0"/>
                                </a:rPr>
                              </m:ctrlPr>
                            </m:sSubPr>
                            <m:e>
                              <m:r>
                                <m:rPr>
                                  <m:sty m:val="p"/>
                                </m:rPr>
                                <a:rPr lang="es-ES" sz="1600" b="0" i="0" smtClean="0">
                                  <a:latin typeface="Cambria Math" panose="02040503050406030204" pitchFamily="18" charset="0"/>
                                  <a:ea typeface="Cambria Math" panose="02040503050406030204" pitchFamily="18" charset="0"/>
                                </a:rPr>
                                <m:t>log</m:t>
                              </m:r>
                            </m:e>
                            <m:sub>
                              <m:r>
                                <a:rPr lang="es-ES" sz="1600" b="0" i="1" smtClean="0">
                                  <a:latin typeface="Cambria Math" panose="02040503050406030204" pitchFamily="18" charset="0"/>
                                  <a:ea typeface="Cambria Math" panose="02040503050406030204" pitchFamily="18" charset="0"/>
                                </a:rPr>
                                <m:t>10</m:t>
                              </m:r>
                            </m:sub>
                          </m:sSub>
                        </m:fName>
                        <m:e>
                          <m:d>
                            <m:dPr>
                              <m:ctrlPr>
                                <a:rPr lang="es-ES" sz="1600" b="0" i="1" smtClean="0">
                                  <a:latin typeface="Cambria Math" panose="02040503050406030204" pitchFamily="18" charset="0"/>
                                  <a:ea typeface="Cambria Math" panose="02040503050406030204" pitchFamily="18" charset="0"/>
                                </a:rPr>
                              </m:ctrlPr>
                            </m:dPr>
                            <m:e>
                              <m:f>
                                <m:fPr>
                                  <m:ctrlPr>
                                    <a:rPr lang="es-ES" sz="1600" b="0" i="1" smtClean="0">
                                      <a:latin typeface="Cambria Math" panose="02040503050406030204" pitchFamily="18" charset="0"/>
                                      <a:ea typeface="Cambria Math" panose="02040503050406030204" pitchFamily="18" charset="0"/>
                                    </a:rPr>
                                  </m:ctrlPr>
                                </m:fPr>
                                <m:num>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𝐼</m:t>
                                      </m:r>
                                    </m:e>
                                    <m:sub>
                                      <m:r>
                                        <a:rPr lang="es-ES" sz="1600" b="0" i="1" smtClean="0">
                                          <a:latin typeface="Cambria Math" panose="02040503050406030204" pitchFamily="18" charset="0"/>
                                          <a:ea typeface="Cambria Math" panose="02040503050406030204" pitchFamily="18" charset="0"/>
                                        </a:rPr>
                                        <m:t>1</m:t>
                                      </m:r>
                                    </m:sub>
                                  </m:sSub>
                                </m:num>
                                <m:den>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𝐼</m:t>
                                      </m:r>
                                    </m:e>
                                    <m:sub>
                                      <m:r>
                                        <a:rPr lang="es-ES" sz="1600" b="0" i="1" smtClean="0">
                                          <a:latin typeface="Cambria Math" panose="02040503050406030204" pitchFamily="18" charset="0"/>
                                          <a:ea typeface="Cambria Math" panose="02040503050406030204" pitchFamily="18" charset="0"/>
                                        </a:rPr>
                                        <m:t>0</m:t>
                                      </m:r>
                                    </m:sub>
                                  </m:sSub>
                                </m:den>
                              </m:f>
                            </m:e>
                          </m:d>
                        </m:e>
                      </m:func>
                    </m:oMath>
                  </m:oMathPara>
                </a14:m>
                <a:endParaRPr lang="es-ES" sz="1600" b="0" i="1" dirty="0">
                  <a:latin typeface="Cambria Math" panose="02040503050406030204" pitchFamily="18" charset="0"/>
                  <a:ea typeface="Cambria Math" panose="02040503050406030204" pitchFamily="18" charset="0"/>
                </a:endParaRPr>
              </a:p>
              <a:p>
                <a:pPr marL="235738" lvl="1" indent="0">
                  <a:buNone/>
                </a:pPr>
                <a:endParaRPr lang="es-ES" sz="1600" b="0" dirty="0"/>
              </a:p>
              <a:p>
                <a:pPr marL="235738" lvl="1" indent="0">
                  <a:buNone/>
                </a:pPr>
                <a:r>
                  <a:rPr lang="es-ES" sz="1600" b="0" dirty="0" err="1"/>
                  <a:t>The</a:t>
                </a:r>
                <a:r>
                  <a:rPr lang="es-ES" sz="1600" b="0" dirty="0"/>
                  <a:t> </a:t>
                </a:r>
                <a:r>
                  <a:rPr lang="es-ES" sz="1600" b="0" dirty="0" err="1"/>
                  <a:t>term</a:t>
                </a:r>
                <a:r>
                  <a:rPr lang="es-ES" sz="1600" b="0" dirty="0"/>
                  <a:t> decibel, </a:t>
                </a:r>
                <a:r>
                  <a:rPr lang="es-ES" sz="1600" b="0" dirty="0" err="1"/>
                  <a:t>derived</a:t>
                </a:r>
                <a:r>
                  <a:rPr lang="es-ES" sz="1600" b="0" dirty="0"/>
                  <a:t> </a:t>
                </a:r>
                <a:r>
                  <a:rPr lang="es-ES" sz="1600" b="0" dirty="0" err="1"/>
                  <a:t>from</a:t>
                </a:r>
                <a:r>
                  <a:rPr lang="es-ES" sz="1600" b="0" dirty="0"/>
                  <a:t> Alexander Graham Bell.</a:t>
                </a:r>
              </a:p>
              <a:p>
                <a:pPr marL="235738" lvl="1" indent="0">
                  <a:buNone/>
                </a:pPr>
                <a:r>
                  <a:rPr lang="es-ES" sz="1600" b="0" dirty="0" err="1"/>
                  <a:t>Where</a:t>
                </a:r>
                <a:r>
                  <a:rPr lang="es-ES" sz="1600" b="0" dirty="0"/>
                  <a:t> </a:t>
                </a:r>
                <a:r>
                  <a:rPr lang="es-ES" sz="1600" b="1" i="1" dirty="0"/>
                  <a:t>bel</a:t>
                </a:r>
                <a:r>
                  <a:rPr lang="es-ES" sz="1600" b="0" dirty="0"/>
                  <a:t> </a:t>
                </a:r>
                <a:r>
                  <a:rPr lang="es-ES" sz="1600" b="0" dirty="0" err="1"/>
                  <a:t>is</a:t>
                </a:r>
                <a:r>
                  <a:rPr lang="es-ES" sz="1600" b="0" dirty="0"/>
                  <a:t> </a:t>
                </a:r>
                <a:r>
                  <a:rPr lang="es-ES" sz="1600" b="0" dirty="0" err="1"/>
                  <a:t>defined</a:t>
                </a:r>
                <a:r>
                  <a:rPr lang="es-ES" sz="1600" b="0" dirty="0"/>
                  <a:t> as </a:t>
                </a:r>
                <a14:m>
                  <m:oMath xmlns:m="http://schemas.openxmlformats.org/officeDocument/2006/math">
                    <m:r>
                      <a:rPr lang="es-ES" sz="1600" b="0" i="1" smtClean="0">
                        <a:latin typeface="Cambria Math" panose="02040503050406030204" pitchFamily="18" charset="0"/>
                      </a:rPr>
                      <m:t>𝑏𝑒𝑙</m:t>
                    </m:r>
                    <m:r>
                      <a:rPr lang="es-ES" sz="1600" b="0" i="1" smtClean="0">
                        <a:latin typeface="Cambria Math" panose="02040503050406030204" pitchFamily="18" charset="0"/>
                      </a:rPr>
                      <m:t>=</m:t>
                    </m:r>
                    <m:func>
                      <m:funcPr>
                        <m:ctrlPr>
                          <a:rPr lang="es-ES" sz="1600" i="1">
                            <a:latin typeface="Cambria Math" panose="02040503050406030204" pitchFamily="18" charset="0"/>
                            <a:ea typeface="Cambria Math" panose="02040503050406030204" pitchFamily="18" charset="0"/>
                          </a:rPr>
                        </m:ctrlPr>
                      </m:funcPr>
                      <m:fName>
                        <m:sSub>
                          <m:sSubPr>
                            <m:ctrlPr>
                              <a:rPr lang="es-ES" sz="1600" i="1">
                                <a:latin typeface="Cambria Math" panose="02040503050406030204" pitchFamily="18" charset="0"/>
                                <a:ea typeface="Cambria Math" panose="02040503050406030204" pitchFamily="18" charset="0"/>
                              </a:rPr>
                            </m:ctrlPr>
                          </m:sSubPr>
                          <m:e>
                            <m:r>
                              <m:rPr>
                                <m:sty m:val="p"/>
                              </m:rPr>
                              <a:rPr lang="es-ES" sz="1600">
                                <a:latin typeface="Cambria Math" panose="02040503050406030204" pitchFamily="18" charset="0"/>
                                <a:ea typeface="Cambria Math" panose="02040503050406030204" pitchFamily="18" charset="0"/>
                              </a:rPr>
                              <m:t>log</m:t>
                            </m:r>
                          </m:e>
                          <m:sub>
                            <m:r>
                              <a:rPr lang="es-ES" sz="1600" i="1">
                                <a:latin typeface="Cambria Math" panose="02040503050406030204" pitchFamily="18" charset="0"/>
                                <a:ea typeface="Cambria Math" panose="02040503050406030204" pitchFamily="18" charset="0"/>
                              </a:rPr>
                              <m:t>10</m:t>
                            </m:r>
                          </m:sub>
                        </m:sSub>
                      </m:fName>
                      <m:e>
                        <m:d>
                          <m:dPr>
                            <m:ctrlPr>
                              <a:rPr lang="es-ES" sz="1600" i="1">
                                <a:latin typeface="Cambria Math" panose="02040503050406030204" pitchFamily="18" charset="0"/>
                                <a:ea typeface="Cambria Math" panose="02040503050406030204" pitchFamily="18" charset="0"/>
                              </a:rPr>
                            </m:ctrlPr>
                          </m:dPr>
                          <m:e>
                            <m:f>
                              <m:fPr>
                                <m:ctrlPr>
                                  <a:rPr lang="es-ES" sz="1600" i="1">
                                    <a:latin typeface="Cambria Math" panose="02040503050406030204" pitchFamily="18" charset="0"/>
                                    <a:ea typeface="Cambria Math" panose="02040503050406030204" pitchFamily="18" charset="0"/>
                                  </a:rPr>
                                </m:ctrlPr>
                              </m:fPr>
                              <m:num>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𝐼</m:t>
                                    </m:r>
                                  </m:e>
                                  <m:sub>
                                    <m:r>
                                      <a:rPr lang="es-ES" sz="1600" i="1">
                                        <a:latin typeface="Cambria Math" panose="02040503050406030204" pitchFamily="18" charset="0"/>
                                        <a:ea typeface="Cambria Math" panose="02040503050406030204" pitchFamily="18" charset="0"/>
                                      </a:rPr>
                                      <m:t>1</m:t>
                                    </m:r>
                                  </m:sub>
                                </m:sSub>
                              </m:num>
                              <m:den>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𝐼</m:t>
                                    </m:r>
                                  </m:e>
                                  <m:sub>
                                    <m:r>
                                      <a:rPr lang="es-ES" sz="1600" i="1">
                                        <a:latin typeface="Cambria Math" panose="02040503050406030204" pitchFamily="18" charset="0"/>
                                        <a:ea typeface="Cambria Math" panose="02040503050406030204" pitchFamily="18" charset="0"/>
                                      </a:rPr>
                                      <m:t>0</m:t>
                                    </m:r>
                                  </m:sub>
                                </m:sSub>
                              </m:den>
                            </m:f>
                          </m:e>
                        </m:d>
                      </m:e>
                    </m:func>
                  </m:oMath>
                </a14:m>
                <a:r>
                  <a:rPr lang="en-US" sz="1600" dirty="0"/>
                  <a:t> and </a:t>
                </a:r>
                <a:r>
                  <a:rPr lang="en-US" sz="1600" b="1" i="1" dirty="0" err="1"/>
                  <a:t>deci</a:t>
                </a:r>
                <a:r>
                  <a:rPr lang="en-US" sz="1600" dirty="0"/>
                  <a:t> stands for 10 in Latin.</a:t>
                </a:r>
              </a:p>
            </p:txBody>
          </p:sp>
        </mc:Choice>
        <mc:Fallback xmlns="">
          <p:sp>
            <p:nvSpPr>
              <p:cNvPr id="3" name="Content Placeholder 2">
                <a:extLst>
                  <a:ext uri="{FF2B5EF4-FFF2-40B4-BE49-F238E27FC236}">
                    <a16:creationId xmlns:a16="http://schemas.microsoft.com/office/drawing/2014/main" id="{80524EDC-4C33-420B-91C7-5132744831C1}"/>
                  </a:ext>
                </a:extLst>
              </p:cNvPr>
              <p:cNvSpPr>
                <a:spLocks noGrp="1" noRot="1" noChangeAspect="1" noMove="1" noResize="1" noEditPoints="1" noAdjustHandles="1" noChangeArrowheads="1" noChangeShapeType="1" noTextEdit="1"/>
              </p:cNvSpPr>
              <p:nvPr>
                <p:ph idx="1"/>
              </p:nvPr>
            </p:nvSpPr>
            <p:spPr>
              <a:xfrm>
                <a:off x="307799" y="1280471"/>
                <a:ext cx="8390289" cy="3737439"/>
              </a:xfrm>
              <a:blipFill>
                <a:blip r:embed="rId2"/>
                <a:stretch>
                  <a:fillRect l="-290" t="-4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349D7A9-C826-4470-AD9C-DF8195B2E6C8}"/>
              </a:ext>
            </a:extLst>
          </p:cNvPr>
          <p:cNvSpPr>
            <a:spLocks noGrp="1"/>
          </p:cNvSpPr>
          <p:nvPr>
            <p:ph type="sldNum" sz="quarter" idx="4"/>
          </p:nvPr>
        </p:nvSpPr>
        <p:spPr/>
        <p:txBody>
          <a:bodyPr/>
          <a:lstStyle/>
          <a:p>
            <a:fld id="{3F14EC2F-B4C8-4C28-9887-3A3EB3168110}" type="slidenum">
              <a:rPr lang="en-US" smtClean="0"/>
              <a:t>37</a:t>
            </a:fld>
            <a:endParaRPr lang="en-US"/>
          </a:p>
        </p:txBody>
      </p:sp>
      <p:pic>
        <p:nvPicPr>
          <p:cNvPr id="6" name="Picture 5" descr="A picture containing text&#10;&#10;Description automatically generated">
            <a:extLst>
              <a:ext uri="{FF2B5EF4-FFF2-40B4-BE49-F238E27FC236}">
                <a16:creationId xmlns:a16="http://schemas.microsoft.com/office/drawing/2014/main" id="{54BD15CD-8146-4498-B091-1107D19A3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893" y="2037645"/>
            <a:ext cx="2345318" cy="1519766"/>
          </a:xfrm>
          <a:prstGeom prst="rect">
            <a:avLst/>
          </a:prstGeom>
        </p:spPr>
      </p:pic>
    </p:spTree>
    <p:extLst>
      <p:ext uri="{BB962C8B-B14F-4D97-AF65-F5344CB8AC3E}">
        <p14:creationId xmlns:p14="http://schemas.microsoft.com/office/powerpoint/2010/main" val="966479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7"/>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Sound Pressure Level</a:t>
            </a:r>
            <a:endParaRPr sz="3000" b="1" dirty="0">
              <a:solidFill>
                <a:srgbClr val="4E008E"/>
              </a:solidFill>
              <a:latin typeface="Arial" panose="020B0604020202020204" pitchFamily="34" charset="0"/>
              <a:ea typeface="+mj-ea"/>
              <a:cs typeface="Arial" panose="020B0604020202020204" pitchFamily="34" charset="0"/>
            </a:endParaRPr>
          </a:p>
        </p:txBody>
      </p:sp>
      <mc:AlternateContent xmlns:mc="http://schemas.openxmlformats.org/markup-compatibility/2006" xmlns:a14="http://schemas.microsoft.com/office/drawing/2010/main">
        <mc:Choice Requires="a14">
          <p:sp>
            <p:nvSpPr>
              <p:cNvPr id="500" name="Google Shape;500;p67"/>
              <p:cNvSpPr txBox="1">
                <a:spLocks noGrp="1"/>
              </p:cNvSpPr>
              <p:nvPr>
                <p:ph idx="1"/>
              </p:nvPr>
            </p:nvSpPr>
            <p:spPr>
              <a:xfrm>
                <a:off x="322493" y="1280473"/>
                <a:ext cx="8444136"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US" sz="1600" dirty="0"/>
                  <a:t>Deviation of pressure from static pressure due to a sound wave; measured in Pascal [Pa]</a:t>
                </a:r>
              </a:p>
              <a:p>
                <a:pPr marL="0" indent="0">
                  <a:spcBef>
                    <a:spcPts val="800"/>
                  </a:spcBef>
                  <a:buNone/>
                </a:pPr>
                <a:r>
                  <a:rPr lang="en-US" sz="1600" b="1" dirty="0"/>
                  <a:t>					</a:t>
                </a:r>
                <a:r>
                  <a:rPr lang="en-US" sz="1600" dirty="0"/>
                  <a:t>linear RMS (root mean square) level of the signal</a:t>
                </a:r>
              </a:p>
              <a:p>
                <a:pPr marL="0" indent="0">
                  <a:spcBef>
                    <a:spcPts val="800"/>
                  </a:spcBef>
                  <a:buNone/>
                </a:pPr>
                <a:r>
                  <a:rPr lang="en-US" sz="1600" dirty="0"/>
                  <a:t>					E  (statistics) expectation</a:t>
                </a:r>
              </a:p>
              <a:p>
                <a:pPr marL="0" indent="0">
                  <a:spcBef>
                    <a:spcPts val="800"/>
                  </a:spcBef>
                  <a:buNone/>
                </a:pPr>
                <a:r>
                  <a:rPr lang="en-US" sz="1600" dirty="0"/>
                  <a:t>Humans hear sound pressure values from 20·10</a:t>
                </a:r>
                <a:r>
                  <a:rPr lang="en-US" sz="1600" baseline="30000" dirty="0"/>
                  <a:t>-6</a:t>
                </a:r>
                <a:r>
                  <a:rPr lang="en-US" sz="1600" dirty="0"/>
                  <a:t> to 50 Pa</a:t>
                </a:r>
              </a:p>
              <a:p>
                <a:pPr marL="457178" indent="-317484">
                  <a:spcBef>
                    <a:spcPts val="800"/>
                  </a:spcBef>
                  <a:buSzPts val="1400"/>
                </a:pPr>
                <a:r>
                  <a:rPr lang="en-US" sz="1600" dirty="0"/>
                  <a:t>A microphone typically converts pressure into voltage. </a:t>
                </a:r>
              </a:p>
              <a:p>
                <a:pPr marL="0" indent="0">
                  <a:spcBef>
                    <a:spcPts val="800"/>
                  </a:spcBef>
                  <a:buNone/>
                </a:pPr>
                <a:endParaRPr lang="en-US" sz="1600" dirty="0"/>
              </a:p>
              <a:p>
                <a:pPr marL="0" indent="0">
                  <a:spcBef>
                    <a:spcPts val="800"/>
                  </a:spcBef>
                  <a:buNone/>
                </a:pPr>
                <a:r>
                  <a:rPr lang="en-US" sz="1600" b="1" dirty="0"/>
                  <a:t>Sound pressure level</a:t>
                </a:r>
                <a:r>
                  <a:rPr lang="en-US" sz="1600" dirty="0"/>
                  <a:t> (SPL) [dB]  </a:t>
                </a:r>
                <a14:m>
                  <m:oMath xmlns:m="http://schemas.openxmlformats.org/officeDocument/2006/math">
                    <m:sSub>
                      <m:sSubPr>
                        <m:ctrlPr>
                          <a:rPr lang="ar-AE" sz="1600" i="1" smtClean="0">
                            <a:latin typeface="Cambria Math" panose="02040503050406030204" pitchFamily="18" charset="0"/>
                          </a:rPr>
                        </m:ctrlPr>
                      </m:sSubPr>
                      <m:e>
                        <m:r>
                          <a:rPr lang="ar-AE" sz="1600" b="0" i="1" smtClean="0">
                            <a:latin typeface="Cambria Math" panose="02040503050406030204" pitchFamily="18" charset="0"/>
                          </a:rPr>
                          <m:t>𝑑</m:t>
                        </m:r>
                        <m:r>
                          <a:rPr lang="es-ES" sz="1600" b="0" i="1" smtClean="0">
                            <a:latin typeface="Cambria Math" panose="02040503050406030204" pitchFamily="18" charset="0"/>
                          </a:rPr>
                          <m:t>𝐵</m:t>
                        </m:r>
                      </m:e>
                      <m:sub>
                        <m:r>
                          <a:rPr lang="es-ES" sz="1600" b="0" i="1" smtClean="0">
                            <a:latin typeface="Cambria Math" panose="02040503050406030204" pitchFamily="18" charset="0"/>
                          </a:rPr>
                          <m:t>𝑆𝑃𝐿</m:t>
                        </m:r>
                      </m:sub>
                    </m:sSub>
                    <m:r>
                      <a:rPr lang="es-ES" sz="1600" b="0" i="1" smtClean="0">
                        <a:latin typeface="Cambria Math" panose="02040503050406030204" pitchFamily="18" charset="0"/>
                      </a:rPr>
                      <m:t>=</m:t>
                    </m:r>
                    <m:r>
                      <a:rPr lang="es-ES" sz="1600" b="0" i="1" smtClean="0">
                        <a:latin typeface="Cambria Math" panose="02040503050406030204" pitchFamily="18" charset="0"/>
                      </a:rPr>
                      <m:t>20</m:t>
                    </m:r>
                    <m:r>
                      <a:rPr lang="es-ES" sz="1600" b="0" i="1" smtClean="0">
                        <a:latin typeface="Cambria Math" panose="02040503050406030204" pitchFamily="18" charset="0"/>
                        <a:ea typeface="Cambria Math" panose="02040503050406030204" pitchFamily="18" charset="0"/>
                      </a:rPr>
                      <m:t>∙</m:t>
                    </m:r>
                    <m:func>
                      <m:funcPr>
                        <m:ctrlPr>
                          <a:rPr lang="es-ES" sz="1600" b="0" i="1" smtClean="0">
                            <a:latin typeface="Cambria Math" panose="02040503050406030204" pitchFamily="18" charset="0"/>
                            <a:ea typeface="Cambria Math" panose="02040503050406030204" pitchFamily="18" charset="0"/>
                          </a:rPr>
                        </m:ctrlPr>
                      </m:funcPr>
                      <m:fName>
                        <m:sSub>
                          <m:sSubPr>
                            <m:ctrlPr>
                              <a:rPr lang="es-ES" sz="1600" b="0" i="1" smtClean="0">
                                <a:latin typeface="Cambria Math" panose="02040503050406030204" pitchFamily="18" charset="0"/>
                                <a:ea typeface="Cambria Math" panose="02040503050406030204" pitchFamily="18" charset="0"/>
                              </a:rPr>
                            </m:ctrlPr>
                          </m:sSubPr>
                          <m:e>
                            <m:r>
                              <m:rPr>
                                <m:sty m:val="p"/>
                              </m:rPr>
                              <a:rPr lang="es-ES" sz="1600" b="0" i="0" smtClean="0">
                                <a:latin typeface="Cambria Math" panose="02040503050406030204" pitchFamily="18" charset="0"/>
                                <a:ea typeface="Cambria Math" panose="02040503050406030204" pitchFamily="18" charset="0"/>
                              </a:rPr>
                              <m:t>log</m:t>
                            </m:r>
                          </m:e>
                          <m:sub>
                            <m:r>
                              <a:rPr lang="es-ES" sz="1600" b="0" i="1" smtClean="0">
                                <a:latin typeface="Cambria Math" panose="02040503050406030204" pitchFamily="18" charset="0"/>
                                <a:ea typeface="Cambria Math" panose="02040503050406030204" pitchFamily="18" charset="0"/>
                              </a:rPr>
                              <m:t>10</m:t>
                            </m:r>
                          </m:sub>
                        </m:sSub>
                      </m:fName>
                      <m:e>
                        <m:r>
                          <a:rPr lang="es-ES" sz="1600" b="0" i="1" smtClean="0">
                            <a:latin typeface="Cambria Math" panose="02040503050406030204" pitchFamily="18" charset="0"/>
                            <a:ea typeface="Cambria Math" panose="02040503050406030204" pitchFamily="18" charset="0"/>
                          </a:rPr>
                          <m:t>(</m:t>
                        </m:r>
                        <m:f>
                          <m:fPr>
                            <m:ctrlPr>
                              <a:rPr lang="es-ES" sz="1600" b="0" i="1" smtClean="0">
                                <a:latin typeface="Cambria Math" panose="02040503050406030204" pitchFamily="18" charset="0"/>
                                <a:ea typeface="Cambria Math" panose="02040503050406030204" pitchFamily="18" charset="0"/>
                              </a:rPr>
                            </m:ctrlPr>
                          </m:fPr>
                          <m:num>
                            <m:r>
                              <a:rPr lang="es-ES" sz="1600" b="0" i="1" smtClean="0">
                                <a:latin typeface="Cambria Math" panose="02040503050406030204" pitchFamily="18" charset="0"/>
                                <a:ea typeface="Cambria Math" panose="02040503050406030204" pitchFamily="18" charset="0"/>
                              </a:rPr>
                              <m:t>𝑝</m:t>
                            </m:r>
                          </m:num>
                          <m:den>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𝑝</m:t>
                                </m:r>
                              </m:e>
                              <m:sub>
                                <m:r>
                                  <a:rPr lang="es-ES" sz="1600" b="0" i="1" smtClean="0">
                                    <a:latin typeface="Cambria Math" panose="02040503050406030204" pitchFamily="18" charset="0"/>
                                    <a:ea typeface="Cambria Math" panose="02040503050406030204" pitchFamily="18" charset="0"/>
                                  </a:rPr>
                                  <m:t>0</m:t>
                                </m:r>
                              </m:sub>
                            </m:sSub>
                          </m:den>
                        </m:f>
                        <m:r>
                          <a:rPr lang="es-ES" sz="1600" b="0" i="1" smtClean="0">
                            <a:latin typeface="Cambria Math" panose="02040503050406030204" pitchFamily="18" charset="0"/>
                            <a:ea typeface="Cambria Math" panose="02040503050406030204" pitchFamily="18" charset="0"/>
                          </a:rPr>
                          <m:t>)</m:t>
                        </m:r>
                      </m:e>
                    </m:func>
                  </m:oMath>
                </a14:m>
                <a:endParaRPr lang="en-US" sz="1600" dirty="0"/>
              </a:p>
              <a:p>
                <a:pPr marL="457178" indent="0">
                  <a:spcBef>
                    <a:spcPts val="800"/>
                  </a:spcBef>
                  <a:buNone/>
                </a:pPr>
                <a:r>
                  <a:rPr lang="en-US" sz="1600" dirty="0"/>
                  <a:t>p</a:t>
                </a:r>
                <a:r>
                  <a:rPr lang="en-US" sz="1600" baseline="-25000" dirty="0"/>
                  <a:t>0</a:t>
                </a:r>
                <a:r>
                  <a:rPr lang="en-US" sz="1600" dirty="0"/>
                  <a:t>=20*10</a:t>
                </a:r>
                <a:r>
                  <a:rPr lang="en-US" sz="1600" baseline="30000" dirty="0"/>
                  <a:t>-6</a:t>
                </a:r>
                <a:r>
                  <a:rPr lang="en-US" sz="1600" dirty="0"/>
                  <a:t> is selected roughly to cause 0 dB as </a:t>
                </a:r>
                <a:r>
                  <a:rPr lang="en-US" sz="1600" b="1" dirty="0"/>
                  <a:t>threshold of hearing</a:t>
                </a:r>
                <a:r>
                  <a:rPr lang="en-US" sz="1600" dirty="0"/>
                  <a:t> (at 1 kHz)</a:t>
                </a:r>
              </a:p>
              <a:p>
                <a:pPr marL="0" indent="457178">
                  <a:spcBef>
                    <a:spcPts val="800"/>
                  </a:spcBef>
                  <a:buNone/>
                </a:pPr>
                <a:r>
                  <a:rPr lang="en-US" sz="1600" b="1" dirty="0"/>
                  <a:t>Threshold of pain</a:t>
                </a:r>
                <a:r>
                  <a:rPr lang="en-US" sz="1600" dirty="0"/>
                  <a:t> 130 dB (@ 1kHz)</a:t>
                </a:r>
              </a:p>
              <a:p>
                <a:pPr marL="0" indent="0">
                  <a:spcBef>
                    <a:spcPts val="800"/>
                  </a:spcBef>
                  <a:buNone/>
                </a:pPr>
                <a:endParaRPr lang="en-US" sz="1600" dirty="0"/>
              </a:p>
              <a:p>
                <a:pPr marL="0" indent="0">
                  <a:spcBef>
                    <a:spcPts val="800"/>
                  </a:spcBef>
                  <a:buNone/>
                </a:pPr>
                <a:endParaRPr lang="en-US" dirty="0"/>
              </a:p>
              <a:p>
                <a:pPr marL="0" indent="0">
                  <a:spcBef>
                    <a:spcPts val="800"/>
                  </a:spcBef>
                  <a:buNone/>
                </a:pPr>
                <a:endParaRPr lang="en-US" dirty="0"/>
              </a:p>
              <a:p>
                <a:pPr marL="0" indent="0">
                  <a:spcBef>
                    <a:spcPts val="800"/>
                  </a:spcBef>
                  <a:buNone/>
                </a:pPr>
                <a:endParaRPr b="1" dirty="0"/>
              </a:p>
            </p:txBody>
          </p:sp>
        </mc:Choice>
        <mc:Fallback xmlns="">
          <p:sp>
            <p:nvSpPr>
              <p:cNvPr id="500" name="Google Shape;500;p67"/>
              <p:cNvSpPr txBox="1">
                <a:spLocks noGrp="1" noRot="1" noChangeAspect="1" noMove="1" noResize="1" noEditPoints="1" noAdjustHandles="1" noChangeArrowheads="1" noChangeShapeType="1" noTextEdit="1"/>
              </p:cNvSpPr>
              <p:nvPr>
                <p:ph idx="1"/>
              </p:nvPr>
            </p:nvSpPr>
            <p:spPr>
              <a:xfrm>
                <a:off x="322493" y="1280473"/>
                <a:ext cx="8444136" cy="3263400"/>
              </a:xfrm>
              <a:prstGeom prst="rect">
                <a:avLst/>
              </a:prstGeom>
              <a:blipFill>
                <a:blip r:embed="rId3"/>
                <a:stretch>
                  <a:fillRect l="-650" b="-3738"/>
                </a:stretch>
              </a:blipFill>
            </p:spPr>
            <p:txBody>
              <a:bodyPr/>
              <a:lstStyle/>
              <a:p>
                <a:r>
                  <a:rPr lang="en-US">
                    <a:noFill/>
                  </a:rPr>
                  <a:t> </a:t>
                </a:r>
              </a:p>
            </p:txBody>
          </p:sp>
        </mc:Fallback>
      </mc:AlternateContent>
      <p:pic>
        <p:nvPicPr>
          <p:cNvPr id="501" name="Google Shape;501;p67"/>
          <p:cNvPicPr preferRelativeResize="0"/>
          <p:nvPr/>
        </p:nvPicPr>
        <p:blipFill>
          <a:blip r:embed="rId4">
            <a:alphaModFix/>
          </a:blip>
          <a:stretch>
            <a:fillRect/>
          </a:stretch>
        </p:blipFill>
        <p:spPr>
          <a:xfrm>
            <a:off x="762001" y="1752601"/>
            <a:ext cx="1536272" cy="378992"/>
          </a:xfrm>
          <a:prstGeom prst="rect">
            <a:avLst/>
          </a:prstGeom>
          <a:noFill/>
          <a:ln>
            <a:noFill/>
          </a:ln>
        </p:spPr>
      </p:pic>
      <p:sp>
        <p:nvSpPr>
          <p:cNvPr id="2" name="Slide Number Placeholder 1">
            <a:extLst>
              <a:ext uri="{FF2B5EF4-FFF2-40B4-BE49-F238E27FC236}">
                <a16:creationId xmlns:a16="http://schemas.microsoft.com/office/drawing/2014/main" id="{44EF1DB9-5C2E-4786-8B74-08108AC82A63}"/>
              </a:ext>
            </a:extLst>
          </p:cNvPr>
          <p:cNvSpPr>
            <a:spLocks noGrp="1"/>
          </p:cNvSpPr>
          <p:nvPr>
            <p:ph type="sldNum" sz="quarter" idx="4"/>
          </p:nvPr>
        </p:nvSpPr>
        <p:spPr/>
        <p:txBody>
          <a:bodyPr/>
          <a:lstStyle/>
          <a:p>
            <a:fld id="{3F14EC2F-B4C8-4C28-9887-3A3EB3168110}" type="slidenum">
              <a:rPr lang="en-US" smtClean="0"/>
              <a:t>38</a:t>
            </a:fld>
            <a:endParaRPr lang="en-US"/>
          </a:p>
        </p:txBody>
      </p:sp>
    </p:spTree>
    <p:extLst>
      <p:ext uri="{BB962C8B-B14F-4D97-AF65-F5344CB8AC3E}">
        <p14:creationId xmlns:p14="http://schemas.microsoft.com/office/powerpoint/2010/main" val="2141232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BDA0-C2F0-4354-B7D4-56F8EFC78F3F}"/>
              </a:ext>
            </a:extLst>
          </p:cNvPr>
          <p:cNvSpPr>
            <a:spLocks noGrp="1"/>
          </p:cNvSpPr>
          <p:nvPr>
            <p:ph type="title"/>
          </p:nvPr>
        </p:nvSpPr>
        <p:spPr/>
        <p:txBody>
          <a:bodyPr/>
          <a:lstStyle/>
          <a:p>
            <a:r>
              <a:rPr lang="es-ES" dirty="0" err="1"/>
              <a:t>Loudness</a:t>
            </a:r>
            <a:endParaRPr lang="en-US" dirty="0"/>
          </a:p>
        </p:txBody>
      </p:sp>
      <p:sp>
        <p:nvSpPr>
          <p:cNvPr id="3" name="Content Placeholder 2">
            <a:extLst>
              <a:ext uri="{FF2B5EF4-FFF2-40B4-BE49-F238E27FC236}">
                <a16:creationId xmlns:a16="http://schemas.microsoft.com/office/drawing/2014/main" id="{458A1CD3-01A8-4B7A-AF88-A1813B1F41BC}"/>
              </a:ext>
            </a:extLst>
          </p:cNvPr>
          <p:cNvSpPr>
            <a:spLocks noGrp="1"/>
          </p:cNvSpPr>
          <p:nvPr>
            <p:ph idx="1"/>
          </p:nvPr>
        </p:nvSpPr>
        <p:spPr/>
        <p:txBody>
          <a:bodyPr/>
          <a:lstStyle/>
          <a:p>
            <a:r>
              <a:rPr lang="es-ES" sz="1600" b="1" dirty="0"/>
              <a:t>Human </a:t>
            </a:r>
            <a:r>
              <a:rPr lang="es-ES" sz="1600" b="1" dirty="0" err="1"/>
              <a:t>perception</a:t>
            </a:r>
            <a:r>
              <a:rPr lang="es-ES" sz="1600" b="1" dirty="0"/>
              <a:t> </a:t>
            </a:r>
            <a:r>
              <a:rPr lang="es-ES" sz="1600" dirty="0" err="1"/>
              <a:t>of</a:t>
            </a:r>
            <a:r>
              <a:rPr lang="es-ES" sz="1600" dirty="0"/>
              <a:t> </a:t>
            </a:r>
            <a:r>
              <a:rPr lang="es-ES" sz="1600" dirty="0" err="1"/>
              <a:t>the</a:t>
            </a:r>
            <a:r>
              <a:rPr lang="es-ES" sz="1600" dirty="0"/>
              <a:t> </a:t>
            </a:r>
            <a:r>
              <a:rPr lang="es-ES" sz="1600" dirty="0" err="1"/>
              <a:t>magnitude</a:t>
            </a:r>
            <a:r>
              <a:rPr lang="es-ES" sz="1600" dirty="0"/>
              <a:t> </a:t>
            </a:r>
            <a:r>
              <a:rPr lang="es-ES" sz="1600" dirty="0" err="1"/>
              <a:t>of</a:t>
            </a:r>
            <a:r>
              <a:rPr lang="es-ES" sz="1600" dirty="0"/>
              <a:t> a </a:t>
            </a:r>
            <a:r>
              <a:rPr lang="es-ES" sz="1600" dirty="0" err="1"/>
              <a:t>sound</a:t>
            </a:r>
            <a:r>
              <a:rPr lang="es-ES" sz="1600" dirty="0"/>
              <a:t>.</a:t>
            </a:r>
          </a:p>
          <a:p>
            <a:r>
              <a:rPr lang="es-ES" sz="1600" dirty="0" err="1"/>
              <a:t>It</a:t>
            </a:r>
            <a:r>
              <a:rPr lang="es-ES" sz="1600" dirty="0"/>
              <a:t> </a:t>
            </a:r>
            <a:r>
              <a:rPr lang="es-ES" sz="1600" dirty="0" err="1"/>
              <a:t>is</a:t>
            </a:r>
            <a:r>
              <a:rPr lang="es-ES" sz="1600" dirty="0"/>
              <a:t> </a:t>
            </a:r>
            <a:r>
              <a:rPr lang="es-ES" sz="1600" dirty="0" err="1"/>
              <a:t>very</a:t>
            </a:r>
            <a:r>
              <a:rPr lang="es-ES" sz="1600" dirty="0"/>
              <a:t> </a:t>
            </a:r>
            <a:r>
              <a:rPr lang="es-ES" sz="1600" dirty="0" err="1"/>
              <a:t>subjective</a:t>
            </a:r>
            <a:r>
              <a:rPr lang="es-ES" sz="1600" dirty="0"/>
              <a:t>: “</a:t>
            </a:r>
            <a:r>
              <a:rPr lang="es-ES" sz="1600" dirty="0" err="1"/>
              <a:t>very</a:t>
            </a:r>
            <a:r>
              <a:rPr lang="es-ES" sz="1600" dirty="0"/>
              <a:t> </a:t>
            </a:r>
            <a:r>
              <a:rPr lang="es-ES" sz="1600" dirty="0" err="1"/>
              <a:t>loud</a:t>
            </a:r>
            <a:r>
              <a:rPr lang="es-ES" sz="1600" dirty="0"/>
              <a:t>”, “</a:t>
            </a:r>
            <a:r>
              <a:rPr lang="es-ES" sz="1600" dirty="0" err="1"/>
              <a:t>moderately</a:t>
            </a:r>
            <a:r>
              <a:rPr lang="es-ES" sz="1600" dirty="0"/>
              <a:t> </a:t>
            </a:r>
            <a:r>
              <a:rPr lang="es-ES" sz="1600" dirty="0" err="1"/>
              <a:t>loud</a:t>
            </a:r>
            <a:r>
              <a:rPr lang="es-ES" sz="1600" dirty="0"/>
              <a:t>”, “</a:t>
            </a:r>
            <a:r>
              <a:rPr lang="es-ES" sz="1600" dirty="0" err="1"/>
              <a:t>soft</a:t>
            </a:r>
            <a:r>
              <a:rPr lang="es-ES" sz="1600" dirty="0"/>
              <a:t>”, …</a:t>
            </a:r>
          </a:p>
          <a:p>
            <a:r>
              <a:rPr lang="es-ES" sz="1600" dirty="0" err="1"/>
              <a:t>It</a:t>
            </a:r>
            <a:r>
              <a:rPr lang="es-ES" sz="1600" dirty="0"/>
              <a:t> </a:t>
            </a:r>
            <a:r>
              <a:rPr lang="es-ES" sz="1600" dirty="0" err="1"/>
              <a:t>is</a:t>
            </a:r>
            <a:r>
              <a:rPr lang="es-ES" sz="1600" dirty="0"/>
              <a:t> </a:t>
            </a:r>
            <a:r>
              <a:rPr lang="es-ES" sz="1600" dirty="0" err="1"/>
              <a:t>dependent</a:t>
            </a:r>
            <a:r>
              <a:rPr lang="es-ES" sz="1600" dirty="0"/>
              <a:t> </a:t>
            </a:r>
            <a:r>
              <a:rPr lang="es-ES" sz="1600" dirty="0" err="1"/>
              <a:t>on</a:t>
            </a:r>
            <a:r>
              <a:rPr lang="es-ES" sz="1600" dirty="0"/>
              <a:t> </a:t>
            </a:r>
            <a:r>
              <a:rPr lang="es-ES" sz="1600" dirty="0" err="1"/>
              <a:t>the</a:t>
            </a:r>
            <a:r>
              <a:rPr lang="es-ES" sz="1600" dirty="0"/>
              <a:t> </a:t>
            </a:r>
            <a:r>
              <a:rPr lang="es-ES" sz="1600" dirty="0" err="1"/>
              <a:t>number</a:t>
            </a:r>
            <a:r>
              <a:rPr lang="es-ES" sz="1600" dirty="0"/>
              <a:t> </a:t>
            </a:r>
            <a:r>
              <a:rPr lang="es-ES" sz="1600" dirty="0" err="1"/>
              <a:t>of</a:t>
            </a:r>
            <a:r>
              <a:rPr lang="es-ES" sz="1600" dirty="0"/>
              <a:t> </a:t>
            </a:r>
            <a:r>
              <a:rPr lang="es-ES" sz="1600" dirty="0" err="1"/>
              <a:t>nerve</a:t>
            </a:r>
            <a:r>
              <a:rPr lang="es-ES" sz="1600" dirty="0"/>
              <a:t> impulses </a:t>
            </a:r>
            <a:r>
              <a:rPr lang="es-ES" sz="1600" dirty="0" err="1"/>
              <a:t>reaching</a:t>
            </a:r>
            <a:r>
              <a:rPr lang="es-ES" sz="1600" dirty="0"/>
              <a:t> </a:t>
            </a:r>
            <a:r>
              <a:rPr lang="es-ES" sz="1600" dirty="0" err="1"/>
              <a:t>the</a:t>
            </a:r>
            <a:r>
              <a:rPr lang="es-ES" sz="1600" dirty="0"/>
              <a:t> </a:t>
            </a:r>
            <a:r>
              <a:rPr lang="es-ES" sz="1600" dirty="0" err="1"/>
              <a:t>brain</a:t>
            </a:r>
            <a:r>
              <a:rPr lang="es-ES" sz="1600" dirty="0"/>
              <a:t> in a </a:t>
            </a:r>
            <a:r>
              <a:rPr lang="es-ES" sz="1600" dirty="0" err="1"/>
              <a:t>given</a:t>
            </a:r>
            <a:r>
              <a:rPr lang="es-ES" sz="1600" dirty="0"/>
              <a:t> time.</a:t>
            </a:r>
          </a:p>
          <a:p>
            <a:r>
              <a:rPr lang="es-ES" sz="1600" dirty="0" err="1"/>
              <a:t>Very</a:t>
            </a:r>
            <a:r>
              <a:rPr lang="es-ES" sz="1600" dirty="0"/>
              <a:t> </a:t>
            </a:r>
            <a:r>
              <a:rPr lang="es-ES" sz="1600" dirty="0" err="1"/>
              <a:t>dependent</a:t>
            </a:r>
            <a:r>
              <a:rPr lang="es-ES" sz="1600" dirty="0"/>
              <a:t> </a:t>
            </a:r>
            <a:r>
              <a:rPr lang="es-ES" sz="1600" dirty="0" err="1"/>
              <a:t>on</a:t>
            </a:r>
            <a:r>
              <a:rPr lang="es-ES" sz="1600" dirty="0"/>
              <a:t> </a:t>
            </a:r>
            <a:r>
              <a:rPr lang="es-ES" sz="1600" dirty="0" err="1"/>
              <a:t>the</a:t>
            </a:r>
            <a:r>
              <a:rPr lang="es-ES" sz="1600" dirty="0"/>
              <a:t> </a:t>
            </a:r>
            <a:r>
              <a:rPr lang="es-ES" sz="1600" dirty="0" err="1"/>
              <a:t>frequency</a:t>
            </a:r>
            <a:r>
              <a:rPr lang="es-ES" sz="1600" dirty="0"/>
              <a:t>.</a:t>
            </a:r>
          </a:p>
          <a:p>
            <a:r>
              <a:rPr lang="es-ES" sz="1600" dirty="0" err="1"/>
              <a:t>Our</a:t>
            </a:r>
            <a:r>
              <a:rPr lang="es-ES" sz="1600" dirty="0"/>
              <a:t> </a:t>
            </a:r>
            <a:r>
              <a:rPr lang="es-ES" sz="1600" dirty="0" err="1"/>
              <a:t>ears</a:t>
            </a:r>
            <a:r>
              <a:rPr lang="es-ES" sz="1600" dirty="0"/>
              <a:t> are </a:t>
            </a:r>
            <a:r>
              <a:rPr lang="es-ES" sz="1600" dirty="0" err="1"/>
              <a:t>especially</a:t>
            </a:r>
            <a:r>
              <a:rPr lang="es-ES" sz="1600" dirty="0"/>
              <a:t> sensitive </a:t>
            </a:r>
            <a:r>
              <a:rPr lang="es-ES" sz="1600" dirty="0" err="1"/>
              <a:t>to</a:t>
            </a:r>
            <a:r>
              <a:rPr lang="es-ES" sz="1600" dirty="0"/>
              <a:t> </a:t>
            </a:r>
            <a:r>
              <a:rPr lang="es-ES" sz="1600" dirty="0" err="1"/>
              <a:t>frequencies</a:t>
            </a:r>
            <a:r>
              <a:rPr lang="es-ES" sz="1600" dirty="0"/>
              <a:t> </a:t>
            </a:r>
            <a:r>
              <a:rPr lang="es-ES" sz="1600" dirty="0" err="1"/>
              <a:t>between</a:t>
            </a:r>
            <a:r>
              <a:rPr lang="es-ES" sz="1600" dirty="0"/>
              <a:t> 300Hz and 3000Hz.</a:t>
            </a:r>
          </a:p>
          <a:p>
            <a:endParaRPr lang="es-ES" sz="1600" dirty="0"/>
          </a:p>
          <a:p>
            <a:r>
              <a:rPr lang="es-ES" sz="1600" dirty="0"/>
              <a:t>More </a:t>
            </a:r>
            <a:r>
              <a:rPr lang="es-ES" sz="1600" dirty="0" err="1"/>
              <a:t>details</a:t>
            </a:r>
            <a:r>
              <a:rPr lang="es-ES" sz="1600" dirty="0"/>
              <a:t> in </a:t>
            </a:r>
            <a:r>
              <a:rPr lang="es-ES" sz="1600" dirty="0" err="1"/>
              <a:t>Lecture</a:t>
            </a:r>
            <a:r>
              <a:rPr lang="es-ES" sz="1600" dirty="0"/>
              <a:t> 3.</a:t>
            </a:r>
          </a:p>
          <a:p>
            <a:endParaRPr lang="en-US" sz="1600" dirty="0"/>
          </a:p>
        </p:txBody>
      </p:sp>
      <p:sp>
        <p:nvSpPr>
          <p:cNvPr id="4" name="Slide Number Placeholder 3">
            <a:extLst>
              <a:ext uri="{FF2B5EF4-FFF2-40B4-BE49-F238E27FC236}">
                <a16:creationId xmlns:a16="http://schemas.microsoft.com/office/drawing/2014/main" id="{0D6E0B3B-E150-4736-A673-E66B416DF79A}"/>
              </a:ext>
            </a:extLst>
          </p:cNvPr>
          <p:cNvSpPr>
            <a:spLocks noGrp="1"/>
          </p:cNvSpPr>
          <p:nvPr>
            <p:ph type="sldNum" sz="quarter" idx="4"/>
          </p:nvPr>
        </p:nvSpPr>
        <p:spPr/>
        <p:txBody>
          <a:bodyPr/>
          <a:lstStyle/>
          <a:p>
            <a:fld id="{3F14EC2F-B4C8-4C28-9887-3A3EB3168110}" type="slidenum">
              <a:rPr lang="en-US" smtClean="0"/>
              <a:t>39</a:t>
            </a:fld>
            <a:endParaRPr lang="en-US"/>
          </a:p>
        </p:txBody>
      </p:sp>
    </p:spTree>
    <p:extLst>
      <p:ext uri="{BB962C8B-B14F-4D97-AF65-F5344CB8AC3E}">
        <p14:creationId xmlns:p14="http://schemas.microsoft.com/office/powerpoint/2010/main" val="14707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129D-A528-47D7-9C02-B65FDF9F413C}"/>
              </a:ext>
            </a:extLst>
          </p:cNvPr>
          <p:cNvSpPr>
            <a:spLocks noGrp="1"/>
          </p:cNvSpPr>
          <p:nvPr>
            <p:ph type="title"/>
          </p:nvPr>
        </p:nvSpPr>
        <p:spPr/>
        <p:txBody>
          <a:bodyPr/>
          <a:lstStyle/>
          <a:p>
            <a:r>
              <a:rPr lang="en" dirty="0"/>
              <a:t>A simple vibrating system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5D76A1-9EBA-4DEA-AF62-0F7BEF48ADEE}"/>
                  </a:ext>
                </a:extLst>
              </p:cNvPr>
              <p:cNvSpPr>
                <a:spLocks noGrp="1"/>
              </p:cNvSpPr>
              <p:nvPr>
                <p:ph idx="1"/>
              </p:nvPr>
            </p:nvSpPr>
            <p:spPr>
              <a:xfrm>
                <a:off x="2609850" y="1280473"/>
                <a:ext cx="6305550" cy="3263504"/>
              </a:xfrm>
            </p:spPr>
            <p:txBody>
              <a:bodyPr/>
              <a:lstStyle/>
              <a:p>
                <a:pPr>
                  <a:spcBef>
                    <a:spcPts val="600"/>
                  </a:spcBef>
                </a:pPr>
                <a:r>
                  <a:rPr lang="en-US" sz="1600" dirty="0"/>
                  <a:t>Restoring force: spring constant * stretch </a:t>
                </a:r>
              </a:p>
              <a:p>
                <a:pPr>
                  <a:spcBef>
                    <a:spcPts val="600"/>
                  </a:spcBef>
                </a:pPr>
                <a:r>
                  <a:rPr lang="en-US" sz="1600" dirty="0"/>
                  <a:t>In equilibrium: earth gravity equals to the restoring force</a:t>
                </a:r>
              </a:p>
              <a:p>
                <a:pPr>
                  <a:spcBef>
                    <a:spcPts val="600"/>
                  </a:spcBef>
                </a:pPr>
                <a:r>
                  <a:rPr lang="en-US" sz="1600" dirty="0"/>
                  <a:t>Simple harmonic motion: the restoring force is directly proportional to the distance from equilibrium:</a:t>
                </a:r>
                <a14:m>
                  <m:oMath xmlns:m="http://schemas.openxmlformats.org/officeDocument/2006/math">
                    <m:r>
                      <a:rPr lang="fi-FI" sz="1600" b="0" i="0" smtClean="0">
                        <a:latin typeface="Cambria Math" panose="02040503050406030204" pitchFamily="18" charset="0"/>
                      </a:rPr>
                      <m:t> </m:t>
                    </m:r>
                    <m:r>
                      <a:rPr lang="es-ES" sz="1600" i="1">
                        <a:latin typeface="Cambria Math" panose="02040503050406030204" pitchFamily="18" charset="0"/>
                      </a:rPr>
                      <m:t>𝐹</m:t>
                    </m:r>
                    <m:r>
                      <a:rPr lang="es-ES" sz="1600" i="1">
                        <a:latin typeface="Cambria Math" panose="02040503050406030204" pitchFamily="18" charset="0"/>
                      </a:rPr>
                      <m:t>=−</m:t>
                    </m:r>
                    <m:r>
                      <a:rPr lang="es-ES" sz="1600" i="1">
                        <a:latin typeface="Cambria Math" panose="02040503050406030204" pitchFamily="18" charset="0"/>
                      </a:rPr>
                      <m:t>𝐾𝑥</m:t>
                    </m:r>
                  </m:oMath>
                </a14:m>
                <a:r>
                  <a:rPr lang="en-US" sz="1600" dirty="0"/>
                  <a:t>. Where </a:t>
                </a:r>
                <a14:m>
                  <m:oMath xmlns:m="http://schemas.openxmlformats.org/officeDocument/2006/math">
                    <m:r>
                      <a:rPr lang="es-ES" sz="1600" b="0" i="1" smtClean="0">
                        <a:latin typeface="Cambria Math" panose="02040503050406030204" pitchFamily="18" charset="0"/>
                      </a:rPr>
                      <m:t>𝐾</m:t>
                    </m:r>
                  </m:oMath>
                </a14:m>
                <a:r>
                  <a:rPr lang="en-US" sz="1600" dirty="0"/>
                  <a:t> is the spring constant, and </a:t>
                </a:r>
                <a14:m>
                  <m:oMath xmlns:m="http://schemas.openxmlformats.org/officeDocument/2006/math">
                    <m:r>
                      <a:rPr lang="es-ES" sz="1600" b="0" i="1" smtClean="0">
                        <a:latin typeface="Cambria Math" panose="02040503050406030204" pitchFamily="18" charset="0"/>
                      </a:rPr>
                      <m:t>𝑥</m:t>
                    </m:r>
                  </m:oMath>
                </a14:m>
                <a:r>
                  <a:rPr lang="en-US" sz="1600" dirty="0"/>
                  <a:t> the displacement.</a:t>
                </a:r>
              </a:p>
              <a:p>
                <a:pPr marL="104773" indent="0">
                  <a:spcBef>
                    <a:spcPts val="600"/>
                  </a:spcBef>
                  <a:buSzPts val="1400"/>
                  <a:buNone/>
                </a:pPr>
                <a:endParaRPr lang="en-US" sz="1500" dirty="0"/>
              </a:p>
              <a:p>
                <a:r>
                  <a:rPr lang="en-US" sz="1600" dirty="0"/>
                  <a:t>This is called </a:t>
                </a:r>
                <a:r>
                  <a:rPr lang="en-US" sz="1600" b="1" dirty="0"/>
                  <a:t>Hooke’s law</a:t>
                </a:r>
                <a:r>
                  <a:rPr lang="en-US" sz="1600" dirty="0"/>
                  <a:t>, </a:t>
                </a:r>
                <a14:m>
                  <m:oMath xmlns:m="http://schemas.openxmlformats.org/officeDocument/2006/math">
                    <m:r>
                      <a:rPr lang="es-ES" sz="1600" b="0" i="1" smtClean="0">
                        <a:latin typeface="Cambria Math" panose="02040503050406030204" pitchFamily="18" charset="0"/>
                      </a:rPr>
                      <m:t>𝐾</m:t>
                    </m:r>
                  </m:oMath>
                </a14:m>
                <a:r>
                  <a:rPr lang="en-US" sz="1600" dirty="0"/>
                  <a:t>(N/m) denotes a spring constant.</a:t>
                </a:r>
              </a:p>
              <a:p>
                <a:endParaRPr lang="en-US" sz="1600" dirty="0"/>
              </a:p>
              <a:p>
                <a:r>
                  <a:rPr lang="en-US" sz="1600" dirty="0"/>
                  <a:t>If the external force that was necessary to stretch the spring is released, the mass continues its motion of oscillation. This type of oscillation is called </a:t>
                </a:r>
                <a:r>
                  <a:rPr lang="en-US" sz="1600" b="1" dirty="0"/>
                  <a:t>free oscillation</a:t>
                </a:r>
                <a:r>
                  <a:rPr lang="en-US" sz="1600" dirty="0"/>
                  <a:t>.</a:t>
                </a:r>
              </a:p>
            </p:txBody>
          </p:sp>
        </mc:Choice>
        <mc:Fallback xmlns="">
          <p:sp>
            <p:nvSpPr>
              <p:cNvPr id="3" name="Content Placeholder 2">
                <a:extLst>
                  <a:ext uri="{FF2B5EF4-FFF2-40B4-BE49-F238E27FC236}">
                    <a16:creationId xmlns:a16="http://schemas.microsoft.com/office/drawing/2014/main" id="{4F5D76A1-9EBA-4DEA-AF62-0F7BEF48ADEE}"/>
                  </a:ext>
                </a:extLst>
              </p:cNvPr>
              <p:cNvSpPr>
                <a:spLocks noGrp="1" noRot="1" noChangeAspect="1" noMove="1" noResize="1" noEditPoints="1" noAdjustHandles="1" noChangeArrowheads="1" noChangeShapeType="1" noTextEdit="1"/>
              </p:cNvSpPr>
              <p:nvPr>
                <p:ph idx="1"/>
              </p:nvPr>
            </p:nvSpPr>
            <p:spPr>
              <a:xfrm>
                <a:off x="2609850" y="1280473"/>
                <a:ext cx="6305550" cy="3263504"/>
              </a:xfrm>
              <a:blipFill>
                <a:blip r:embed="rId3"/>
                <a:stretch>
                  <a:fillRect l="-386" t="-1308" r="-1063"/>
                </a:stretch>
              </a:blipFill>
            </p:spPr>
            <p:txBody>
              <a:bodyPr/>
              <a:lstStyle/>
              <a:p>
                <a:r>
                  <a:rPr lang="en-US">
                    <a:noFill/>
                  </a:rPr>
                  <a:t> </a:t>
                </a:r>
              </a:p>
            </p:txBody>
          </p:sp>
        </mc:Fallback>
      </mc:AlternateContent>
      <p:pic>
        <p:nvPicPr>
          <p:cNvPr id="4" name="Google Shape;359;p48">
            <a:extLst>
              <a:ext uri="{FF2B5EF4-FFF2-40B4-BE49-F238E27FC236}">
                <a16:creationId xmlns:a16="http://schemas.microsoft.com/office/drawing/2014/main" id="{78F04452-BFC8-4779-BC6F-75DDC573970F}"/>
              </a:ext>
            </a:extLst>
          </p:cNvPr>
          <p:cNvPicPr preferRelativeResize="0"/>
          <p:nvPr/>
        </p:nvPicPr>
        <p:blipFill>
          <a:blip r:embed="rId4">
            <a:alphaModFix/>
          </a:blip>
          <a:stretch>
            <a:fillRect/>
          </a:stretch>
        </p:blipFill>
        <p:spPr>
          <a:xfrm>
            <a:off x="551335" y="2022328"/>
            <a:ext cx="1058390" cy="1559072"/>
          </a:xfrm>
          <a:prstGeom prst="rect">
            <a:avLst/>
          </a:prstGeom>
          <a:noFill/>
          <a:ln>
            <a:noFill/>
          </a:ln>
        </p:spPr>
      </p:pic>
      <p:sp>
        <p:nvSpPr>
          <p:cNvPr id="6" name="TextBox 5">
            <a:extLst>
              <a:ext uri="{FF2B5EF4-FFF2-40B4-BE49-F238E27FC236}">
                <a16:creationId xmlns:a16="http://schemas.microsoft.com/office/drawing/2014/main" id="{5941B75F-10FD-4938-AC6B-D68D6880D60C}"/>
              </a:ext>
            </a:extLst>
          </p:cNvPr>
          <p:cNvSpPr txBox="1"/>
          <p:nvPr/>
        </p:nvSpPr>
        <p:spPr>
          <a:xfrm>
            <a:off x="307801" y="3733143"/>
            <a:ext cx="2074914" cy="323165"/>
          </a:xfrm>
          <a:prstGeom prst="rect">
            <a:avLst/>
          </a:prstGeom>
          <a:noFill/>
        </p:spPr>
        <p:txBody>
          <a:bodyPr wrap="square">
            <a:spAutoFit/>
          </a:bodyPr>
          <a:lstStyle/>
          <a:p>
            <a:pPr>
              <a:spcBef>
                <a:spcPts val="600"/>
              </a:spcBef>
            </a:pPr>
            <a:r>
              <a:rPr lang="en-US" sz="1500" b="1" dirty="0"/>
              <a:t>Spring-mass</a:t>
            </a:r>
            <a:r>
              <a:rPr lang="en-US" sz="1500" dirty="0"/>
              <a:t> system</a:t>
            </a:r>
          </a:p>
        </p:txBody>
      </p:sp>
      <p:sp>
        <p:nvSpPr>
          <p:cNvPr id="5" name="Slide Number Placeholder 4">
            <a:extLst>
              <a:ext uri="{FF2B5EF4-FFF2-40B4-BE49-F238E27FC236}">
                <a16:creationId xmlns:a16="http://schemas.microsoft.com/office/drawing/2014/main" id="{3576E7BE-700C-49A3-B785-CC1B26BA8814}"/>
              </a:ext>
            </a:extLst>
          </p:cNvPr>
          <p:cNvSpPr>
            <a:spLocks noGrp="1"/>
          </p:cNvSpPr>
          <p:nvPr>
            <p:ph type="sldNum" sz="quarter" idx="4"/>
          </p:nvPr>
        </p:nvSpPr>
        <p:spPr/>
        <p:txBody>
          <a:bodyPr/>
          <a:lstStyle/>
          <a:p>
            <a:fld id="{3F14EC2F-B4C8-4C28-9887-3A3EB3168110}" type="slidenum">
              <a:rPr lang="en-US" smtClean="0"/>
              <a:t>4</a:t>
            </a:fld>
            <a:endParaRPr lang="en-US"/>
          </a:p>
        </p:txBody>
      </p:sp>
    </p:spTree>
    <p:extLst>
      <p:ext uri="{BB962C8B-B14F-4D97-AF65-F5344CB8AC3E}">
        <p14:creationId xmlns:p14="http://schemas.microsoft.com/office/powerpoint/2010/main" val="76448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09B4-4F8C-4E81-A10A-D7AC5B1A2E71}"/>
              </a:ext>
            </a:extLst>
          </p:cNvPr>
          <p:cNvSpPr>
            <a:spLocks noGrp="1"/>
          </p:cNvSpPr>
          <p:nvPr>
            <p:ph type="title"/>
          </p:nvPr>
        </p:nvSpPr>
        <p:spPr/>
        <p:txBody>
          <a:bodyPr/>
          <a:lstStyle/>
          <a:p>
            <a:r>
              <a:rPr lang="es-ES" dirty="0" err="1"/>
              <a:t>Root</a:t>
            </a:r>
            <a:r>
              <a:rPr lang="es-ES" dirty="0"/>
              <a:t> Mean Square</a:t>
            </a:r>
            <a:endParaRPr lang="en-US" dirty="0"/>
          </a:p>
        </p:txBody>
      </p:sp>
      <p:sp>
        <p:nvSpPr>
          <p:cNvPr id="3" name="Content Placeholder 2">
            <a:extLst>
              <a:ext uri="{FF2B5EF4-FFF2-40B4-BE49-F238E27FC236}">
                <a16:creationId xmlns:a16="http://schemas.microsoft.com/office/drawing/2014/main" id="{EFB8ED57-1ECC-4516-BB68-A9BC2F5C2AE8}"/>
              </a:ext>
            </a:extLst>
          </p:cNvPr>
          <p:cNvSpPr>
            <a:spLocks noGrp="1"/>
          </p:cNvSpPr>
          <p:nvPr>
            <p:ph idx="1"/>
          </p:nvPr>
        </p:nvSpPr>
        <p:spPr>
          <a:xfrm>
            <a:off x="193501" y="3332285"/>
            <a:ext cx="4782946" cy="1343576"/>
          </a:xfrm>
        </p:spPr>
        <p:txBody>
          <a:bodyPr/>
          <a:lstStyle/>
          <a:p>
            <a:pPr marL="0" indent="0">
              <a:buNone/>
            </a:pPr>
            <a:r>
              <a:rPr lang="en-US" sz="1600" dirty="0"/>
              <a:t>Method used to compute the amplitude envelope of a signal. Directly related to the energy carried by the sound wave.</a:t>
            </a:r>
          </a:p>
          <a:p>
            <a:pPr marL="0" indent="0">
              <a:buNone/>
            </a:pPr>
            <a:r>
              <a:rPr lang="en-US" sz="1600" dirty="0"/>
              <a:t>RMS corresponds to our hearing system’s sensitivity to the change in intensity of audio signals. </a:t>
            </a:r>
          </a:p>
          <a:p>
            <a:pPr marL="0" indent="0">
              <a:buNone/>
            </a:pPr>
            <a:endParaRPr lang="en-US" sz="1600" dirty="0"/>
          </a:p>
        </p:txBody>
      </p:sp>
      <p:sp>
        <p:nvSpPr>
          <p:cNvPr id="4" name="Slide Number Placeholder 3">
            <a:extLst>
              <a:ext uri="{FF2B5EF4-FFF2-40B4-BE49-F238E27FC236}">
                <a16:creationId xmlns:a16="http://schemas.microsoft.com/office/drawing/2014/main" id="{04AD83C7-7B55-4672-B059-B67D4C50F58E}"/>
              </a:ext>
            </a:extLst>
          </p:cNvPr>
          <p:cNvSpPr>
            <a:spLocks noGrp="1"/>
          </p:cNvSpPr>
          <p:nvPr>
            <p:ph type="sldNum" sz="quarter" idx="4"/>
          </p:nvPr>
        </p:nvSpPr>
        <p:spPr/>
        <p:txBody>
          <a:bodyPr/>
          <a:lstStyle/>
          <a:p>
            <a:fld id="{3F14EC2F-B4C8-4C28-9887-3A3EB3168110}" type="slidenum">
              <a:rPr lang="en-US" smtClean="0"/>
              <a:t>40</a:t>
            </a:fld>
            <a:endParaRPr lang="en-US"/>
          </a:p>
        </p:txBody>
      </p:sp>
      <p:pic>
        <p:nvPicPr>
          <p:cNvPr id="6" name="Picture 5">
            <a:extLst>
              <a:ext uri="{FF2B5EF4-FFF2-40B4-BE49-F238E27FC236}">
                <a16:creationId xmlns:a16="http://schemas.microsoft.com/office/drawing/2014/main" id="{1D482589-C1D8-4F05-B55D-913AD5A25C48}"/>
              </a:ext>
            </a:extLst>
          </p:cNvPr>
          <p:cNvPicPr>
            <a:picLocks noChangeAspect="1"/>
          </p:cNvPicPr>
          <p:nvPr/>
        </p:nvPicPr>
        <p:blipFill>
          <a:blip r:embed="rId2"/>
          <a:stretch>
            <a:fillRect/>
          </a:stretch>
        </p:blipFill>
        <p:spPr>
          <a:xfrm>
            <a:off x="4976446" y="2330797"/>
            <a:ext cx="3675184" cy="274731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09C56E-03A9-4BCE-B77B-81FA37B4105C}"/>
                  </a:ext>
                </a:extLst>
              </p:cNvPr>
              <p:cNvSpPr txBox="1"/>
              <p:nvPr/>
            </p:nvSpPr>
            <p:spPr>
              <a:xfrm>
                <a:off x="2544460" y="1238343"/>
                <a:ext cx="2324995" cy="1788951"/>
              </a:xfrm>
              <a:prstGeom prst="rect">
                <a:avLst/>
              </a:prstGeom>
              <a:noFill/>
            </p:spPr>
            <p:txBody>
              <a:bodyPr wrap="none" rtlCol="0">
                <a:spAutoFit/>
              </a:bodyPr>
              <a:lstStyle/>
              <a:p>
                <a:pPr marL="0" indent="0">
                  <a:buNone/>
                </a:pPr>
                <a14:m>
                  <m:oMathPara xmlns:m="http://schemas.openxmlformats.org/officeDocument/2006/math">
                    <m:oMathParaPr>
                      <m:jc m:val="center"/>
                    </m:oMathParaPr>
                    <m:oMath xmlns:m="http://schemas.openxmlformats.org/officeDocument/2006/math">
                      <m:r>
                        <a:rPr lang="es-ES" sz="1600" b="0" i="1" smtClean="0">
                          <a:latin typeface="Cambria Math" panose="02040503050406030204" pitchFamily="18" charset="0"/>
                        </a:rPr>
                        <m:t>𝑅𝑀𝑆</m:t>
                      </m:r>
                      <m:r>
                        <a:rPr lang="es-ES" sz="1600" b="0" i="1" smtClean="0">
                          <a:latin typeface="Cambria Math" panose="02040503050406030204" pitchFamily="18" charset="0"/>
                        </a:rPr>
                        <m:t>= </m:t>
                      </m:r>
                      <m:rad>
                        <m:radPr>
                          <m:degHide m:val="on"/>
                          <m:ctrlPr>
                            <a:rPr lang="es-ES" sz="1600" b="0" i="1" smtClean="0">
                              <a:latin typeface="Cambria Math" panose="02040503050406030204" pitchFamily="18" charset="0"/>
                            </a:rPr>
                          </m:ctrlPr>
                        </m:radPr>
                        <m:deg/>
                        <m:e>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1</m:t>
                              </m:r>
                            </m:num>
                            <m:den>
                              <m:r>
                                <a:rPr lang="es-ES" sz="1600" b="0" i="1" smtClean="0">
                                  <a:latin typeface="Cambria Math" panose="02040503050406030204" pitchFamily="18" charset="0"/>
                                </a:rPr>
                                <m:t>𝐿</m:t>
                              </m:r>
                            </m:den>
                          </m:f>
                          <m:nary>
                            <m:naryPr>
                              <m:chr m:val="∑"/>
                              <m:ctrlPr>
                                <a:rPr lang="es-ES" sz="1600" b="0" i="1" smtClean="0">
                                  <a:latin typeface="Cambria Math" panose="02040503050406030204" pitchFamily="18" charset="0"/>
                                </a:rPr>
                              </m:ctrlPr>
                            </m:naryPr>
                            <m:sub>
                              <m:r>
                                <m:rPr>
                                  <m:brk m:alnAt="23"/>
                                </m:rPr>
                                <a:rPr lang="es-ES" sz="1600" b="0" i="1" smtClean="0">
                                  <a:latin typeface="Cambria Math" panose="02040503050406030204" pitchFamily="18" charset="0"/>
                                </a:rPr>
                                <m:t>𝑛</m:t>
                              </m:r>
                              <m:r>
                                <a:rPr lang="es-ES" sz="1600" b="0" i="1" smtClean="0">
                                  <a:latin typeface="Cambria Math" panose="02040503050406030204" pitchFamily="18" charset="0"/>
                                </a:rPr>
                                <m:t>=</m:t>
                              </m:r>
                              <m:r>
                                <m:rPr>
                                  <m:brk m:alnAt="23"/>
                                </m:rPr>
                                <a:rPr lang="es-ES" sz="1600" b="0" i="1" smtClean="0">
                                  <a:latin typeface="Cambria Math" panose="02040503050406030204" pitchFamily="18" charset="0"/>
                                </a:rPr>
                                <m:t>0</m:t>
                              </m:r>
                            </m:sub>
                            <m:sup>
                              <m:r>
                                <a:rPr lang="es-ES" sz="1600" b="0" i="1" smtClean="0">
                                  <a:latin typeface="Cambria Math" panose="02040503050406030204" pitchFamily="18" charset="0"/>
                                </a:rPr>
                                <m:t>𝐿</m:t>
                              </m:r>
                              <m:r>
                                <a:rPr lang="es-ES" sz="1600" b="0" i="1" smtClean="0">
                                  <a:latin typeface="Cambria Math" panose="02040503050406030204" pitchFamily="18" charset="0"/>
                                </a:rPr>
                                <m:t>−1</m:t>
                              </m:r>
                            </m:sup>
                            <m:e>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𝑥</m:t>
                                  </m:r>
                                </m:e>
                                <m:sup>
                                  <m:r>
                                    <a:rPr lang="es-ES" sz="1600" b="0" i="1" smtClean="0">
                                      <a:latin typeface="Cambria Math" panose="02040503050406030204" pitchFamily="18" charset="0"/>
                                    </a:rPr>
                                    <m:t>2</m:t>
                                  </m:r>
                                </m:sup>
                              </m:sSup>
                              <m:r>
                                <a:rPr lang="es-ES" sz="1600" b="0" i="1" smtClean="0">
                                  <a:latin typeface="Cambria Math" panose="02040503050406030204" pitchFamily="18" charset="0"/>
                                </a:rPr>
                                <m:t>[</m:t>
                              </m:r>
                              <m:r>
                                <a:rPr lang="es-ES" sz="1600" b="0" i="1" smtClean="0">
                                  <a:latin typeface="Cambria Math" panose="02040503050406030204" pitchFamily="18" charset="0"/>
                                </a:rPr>
                                <m:t>𝑛</m:t>
                              </m:r>
                              <m:r>
                                <a:rPr lang="es-ES" sz="1600" b="0" i="1" smtClean="0">
                                  <a:latin typeface="Cambria Math" panose="02040503050406030204" pitchFamily="18" charset="0"/>
                                </a:rPr>
                                <m:t>]</m:t>
                              </m:r>
                            </m:e>
                          </m:nary>
                        </m:e>
                      </m:rad>
                    </m:oMath>
                  </m:oMathPara>
                </a14:m>
                <a:endParaRPr lang="en-US" sz="1600" dirty="0"/>
              </a:p>
              <a:p>
                <a:pPr marL="0" indent="0">
                  <a:buNone/>
                </a:pPr>
                <a14:m>
                  <m:oMath xmlns:m="http://schemas.openxmlformats.org/officeDocument/2006/math">
                    <m:r>
                      <a:rPr lang="es-ES" sz="1600" b="0" i="1" smtClean="0">
                        <a:latin typeface="Cambria Math" panose="02040503050406030204" pitchFamily="18" charset="0"/>
                      </a:rPr>
                      <m:t>𝐿</m:t>
                    </m:r>
                  </m:oMath>
                </a14:m>
                <a:r>
                  <a:rPr lang="en-US" sz="1600" dirty="0"/>
                  <a:t> is the window length</a:t>
                </a:r>
              </a:p>
              <a:p>
                <a:pPr marL="0" indent="0">
                  <a:buNone/>
                </a:pPr>
                <a14:m>
                  <m:oMath xmlns:m="http://schemas.openxmlformats.org/officeDocument/2006/math">
                    <m:r>
                      <a:rPr lang="es-ES" sz="1600" b="0" i="1" smtClean="0">
                        <a:latin typeface="Cambria Math" panose="02040503050406030204" pitchFamily="18" charset="0"/>
                      </a:rPr>
                      <m:t>𝑛</m:t>
                    </m:r>
                  </m:oMath>
                </a14:m>
                <a:r>
                  <a:rPr lang="en-US" sz="1600" dirty="0"/>
                  <a:t> is the sample number</a:t>
                </a:r>
              </a:p>
              <a:p>
                <a:endParaRPr lang="en-US" sz="1600" dirty="0"/>
              </a:p>
            </p:txBody>
          </p:sp>
        </mc:Choice>
        <mc:Fallback xmlns="">
          <p:sp>
            <p:nvSpPr>
              <p:cNvPr id="7" name="TextBox 6">
                <a:extLst>
                  <a:ext uri="{FF2B5EF4-FFF2-40B4-BE49-F238E27FC236}">
                    <a16:creationId xmlns:a16="http://schemas.microsoft.com/office/drawing/2014/main" id="{4709C56E-03A9-4BCE-B77B-81FA37B4105C}"/>
                  </a:ext>
                </a:extLst>
              </p:cNvPr>
              <p:cNvSpPr txBox="1">
                <a:spLocks noRot="1" noChangeAspect="1" noMove="1" noResize="1" noEditPoints="1" noAdjustHandles="1" noChangeArrowheads="1" noChangeShapeType="1" noTextEdit="1"/>
              </p:cNvSpPr>
              <p:nvPr/>
            </p:nvSpPr>
            <p:spPr>
              <a:xfrm>
                <a:off x="2544460" y="1238343"/>
                <a:ext cx="2324995" cy="17889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5465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8"/>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Multiple sound sources</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507" name="Google Shape;507;p68"/>
          <p:cNvSpPr txBox="1">
            <a:spLocks noGrp="1"/>
          </p:cNvSpPr>
          <p:nvPr>
            <p:ph idx="1"/>
          </p:nvPr>
        </p:nvSpPr>
        <p:spPr>
          <a:xfrm>
            <a:off x="322493" y="1280473"/>
            <a:ext cx="78867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600" dirty="0"/>
              <a:t>Linear superposition of waves: sound sources sum up </a:t>
            </a:r>
            <a:r>
              <a:rPr lang="en" sz="1600" i="1" dirty="0"/>
              <a:t>s(t) = s</a:t>
            </a:r>
            <a:r>
              <a:rPr lang="en" sz="1600" i="1" baseline="-25000" dirty="0"/>
              <a:t>1</a:t>
            </a:r>
            <a:r>
              <a:rPr lang="en" sz="1600" i="1" dirty="0"/>
              <a:t>(t) + s</a:t>
            </a:r>
            <a:r>
              <a:rPr lang="en" sz="1600" i="1" baseline="-25000" dirty="0"/>
              <a:t>2</a:t>
            </a:r>
            <a:r>
              <a:rPr lang="en" sz="1600" i="1" dirty="0"/>
              <a:t>(t)</a:t>
            </a:r>
            <a:endParaRPr sz="1600" i="1" dirty="0"/>
          </a:p>
          <a:p>
            <a:pPr marL="0" indent="0">
              <a:spcBef>
                <a:spcPts val="800"/>
              </a:spcBef>
              <a:buNone/>
            </a:pPr>
            <a:r>
              <a:rPr lang="en" sz="1600" dirty="0"/>
              <a:t>RMS pressure level of the sum signal: </a:t>
            </a:r>
            <a:endParaRPr sz="1600" dirty="0"/>
          </a:p>
          <a:p>
            <a:pPr marL="0" indent="0">
              <a:spcBef>
                <a:spcPts val="800"/>
              </a:spcBef>
              <a:buNone/>
            </a:pPr>
            <a:endParaRPr sz="1600" dirty="0"/>
          </a:p>
          <a:p>
            <a:pPr marL="0" indent="0">
              <a:spcBef>
                <a:spcPts val="800"/>
              </a:spcBef>
              <a:buNone/>
            </a:pPr>
            <a:endParaRPr sz="1600" dirty="0"/>
          </a:p>
          <a:p>
            <a:pPr marL="0" indent="0">
              <a:spcBef>
                <a:spcPts val="800"/>
              </a:spcBef>
              <a:buNone/>
            </a:pPr>
            <a:r>
              <a:rPr lang="en" sz="1600" dirty="0"/>
              <a:t>For uncorrelated signals 				so </a:t>
            </a:r>
            <a:endParaRPr sz="1600" dirty="0"/>
          </a:p>
          <a:p>
            <a:pPr marL="0" indent="0">
              <a:spcBef>
                <a:spcPts val="800"/>
              </a:spcBef>
              <a:buNone/>
            </a:pPr>
            <a:endParaRPr sz="1600" dirty="0"/>
          </a:p>
          <a:p>
            <a:pPr marL="0" indent="0">
              <a:spcBef>
                <a:spcPts val="800"/>
              </a:spcBef>
              <a:buNone/>
            </a:pPr>
            <a:r>
              <a:rPr lang="en" sz="1600" dirty="0"/>
              <a:t>If p</a:t>
            </a:r>
            <a:r>
              <a:rPr lang="en" sz="1600" baseline="-25000" dirty="0"/>
              <a:t>1</a:t>
            </a:r>
            <a:r>
              <a:rPr lang="en" sz="1600" dirty="0"/>
              <a:t> = p</a:t>
            </a:r>
            <a:r>
              <a:rPr lang="en" sz="1600" baseline="-25000" dirty="0"/>
              <a:t>2</a:t>
            </a:r>
            <a:r>
              <a:rPr lang="en" sz="1600" dirty="0"/>
              <a:t>, the sound pressure level of the sum signal is 3 dB higher than that of p</a:t>
            </a:r>
            <a:r>
              <a:rPr lang="en" sz="1600" baseline="-25000" dirty="0"/>
              <a:t>1</a:t>
            </a:r>
            <a:endParaRPr sz="1600" dirty="0"/>
          </a:p>
          <a:p>
            <a:pPr marL="3200240" indent="457178">
              <a:spcBef>
                <a:spcPts val="800"/>
              </a:spcBef>
              <a:buNone/>
            </a:pPr>
            <a:r>
              <a:rPr lang="en" sz="1600" b="1" dirty="0"/>
              <a:t>Work out why (2 min)</a:t>
            </a:r>
            <a:endParaRPr sz="1600" b="1" dirty="0"/>
          </a:p>
          <a:p>
            <a:pPr marL="0" indent="0">
              <a:spcBef>
                <a:spcPts val="800"/>
              </a:spcBef>
              <a:buNone/>
            </a:pPr>
            <a:r>
              <a:rPr lang="en" sz="1600" dirty="0"/>
              <a:t>(in this example, signals assumed uncorrelated)</a:t>
            </a:r>
            <a:endParaRPr sz="1600" dirty="0"/>
          </a:p>
        </p:txBody>
      </p:sp>
      <p:pic>
        <p:nvPicPr>
          <p:cNvPr id="508" name="Google Shape;508;p68"/>
          <p:cNvPicPr preferRelativeResize="0"/>
          <p:nvPr/>
        </p:nvPicPr>
        <p:blipFill>
          <a:blip r:embed="rId3">
            <a:alphaModFix/>
          </a:blip>
          <a:stretch>
            <a:fillRect/>
          </a:stretch>
        </p:blipFill>
        <p:spPr>
          <a:xfrm>
            <a:off x="2195246" y="2047861"/>
            <a:ext cx="4412725" cy="413300"/>
          </a:xfrm>
          <a:prstGeom prst="rect">
            <a:avLst/>
          </a:prstGeom>
          <a:noFill/>
          <a:ln>
            <a:noFill/>
          </a:ln>
        </p:spPr>
      </p:pic>
      <p:pic>
        <p:nvPicPr>
          <p:cNvPr id="509" name="Google Shape;509;p68"/>
          <p:cNvPicPr preferRelativeResize="0"/>
          <p:nvPr/>
        </p:nvPicPr>
        <p:blipFill>
          <a:blip r:embed="rId4">
            <a:alphaModFix/>
          </a:blip>
          <a:stretch>
            <a:fillRect/>
          </a:stretch>
        </p:blipFill>
        <p:spPr>
          <a:xfrm>
            <a:off x="2933601" y="2780291"/>
            <a:ext cx="1638400" cy="360000"/>
          </a:xfrm>
          <a:prstGeom prst="rect">
            <a:avLst/>
          </a:prstGeom>
          <a:noFill/>
          <a:ln>
            <a:noFill/>
          </a:ln>
        </p:spPr>
      </p:pic>
      <p:pic>
        <p:nvPicPr>
          <p:cNvPr id="510" name="Google Shape;510;p68"/>
          <p:cNvPicPr preferRelativeResize="0"/>
          <p:nvPr/>
        </p:nvPicPr>
        <p:blipFill>
          <a:blip r:embed="rId5">
            <a:alphaModFix/>
          </a:blip>
          <a:stretch>
            <a:fillRect/>
          </a:stretch>
        </p:blipFill>
        <p:spPr>
          <a:xfrm>
            <a:off x="6029067" y="2705524"/>
            <a:ext cx="1610713" cy="413300"/>
          </a:xfrm>
          <a:prstGeom prst="rect">
            <a:avLst/>
          </a:prstGeom>
          <a:noFill/>
          <a:ln>
            <a:noFill/>
          </a:ln>
        </p:spPr>
      </p:pic>
      <p:sp>
        <p:nvSpPr>
          <p:cNvPr id="2" name="Slide Number Placeholder 1">
            <a:extLst>
              <a:ext uri="{FF2B5EF4-FFF2-40B4-BE49-F238E27FC236}">
                <a16:creationId xmlns:a16="http://schemas.microsoft.com/office/drawing/2014/main" id="{378D5213-0076-4EED-826C-41475AD71C98}"/>
              </a:ext>
            </a:extLst>
          </p:cNvPr>
          <p:cNvSpPr>
            <a:spLocks noGrp="1"/>
          </p:cNvSpPr>
          <p:nvPr>
            <p:ph type="sldNum" sz="quarter" idx="4"/>
          </p:nvPr>
        </p:nvSpPr>
        <p:spPr/>
        <p:txBody>
          <a:bodyPr/>
          <a:lstStyle/>
          <a:p>
            <a:fld id="{3F14EC2F-B4C8-4C28-9887-3A3EB3168110}" type="slidenum">
              <a:rPr lang="en-US" smtClean="0"/>
              <a:t>41</a:t>
            </a:fld>
            <a:endParaRPr lang="en-US"/>
          </a:p>
        </p:txBody>
      </p:sp>
    </p:spTree>
    <p:extLst>
      <p:ext uri="{BB962C8B-B14F-4D97-AF65-F5344CB8AC3E}">
        <p14:creationId xmlns:p14="http://schemas.microsoft.com/office/powerpoint/2010/main" val="1117782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9"/>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Multiple sound sources</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516" name="Google Shape;516;p69"/>
          <p:cNvSpPr txBox="1">
            <a:spLocks noGrp="1"/>
          </p:cNvSpPr>
          <p:nvPr>
            <p:ph idx="1"/>
          </p:nvPr>
        </p:nvSpPr>
        <p:spPr>
          <a:xfrm>
            <a:off x="322496" y="1101332"/>
            <a:ext cx="7594025"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600" b="1" dirty="0"/>
              <a:t>Two</a:t>
            </a:r>
            <a:r>
              <a:rPr lang="en" sz="1600" dirty="0"/>
              <a:t> sources with 80 dB sound pressure level:</a:t>
            </a:r>
            <a:endParaRPr sz="1600" dirty="0"/>
          </a:p>
          <a:p>
            <a:pPr marL="457178" indent="-317484">
              <a:spcBef>
                <a:spcPts val="800"/>
              </a:spcBef>
              <a:buSzPts val="1400"/>
              <a:buChar char="-"/>
            </a:pPr>
            <a:r>
              <a:rPr lang="en" sz="1600" dirty="0"/>
              <a:t>Uncorrelated: results in 83 dB level</a:t>
            </a:r>
            <a:endParaRPr sz="1600" dirty="0"/>
          </a:p>
          <a:p>
            <a:pPr marL="457178" indent="-317484">
              <a:buSzPts val="1400"/>
              <a:buChar char="-"/>
            </a:pPr>
            <a:r>
              <a:rPr lang="en" sz="1600" dirty="0"/>
              <a:t>Perfectly correlated (same sound): results in 86 dB level</a:t>
            </a:r>
            <a:endParaRPr sz="1600" dirty="0"/>
          </a:p>
          <a:p>
            <a:pPr marL="457178" indent="-317484">
              <a:buSzPts val="1400"/>
              <a:buChar char="-"/>
            </a:pPr>
            <a:r>
              <a:rPr lang="en" sz="1600" dirty="0"/>
              <a:t>Same sound opposite phase: results in &lt; 80 dB level</a:t>
            </a:r>
            <a:endParaRPr sz="1600" dirty="0"/>
          </a:p>
          <a:p>
            <a:pPr marL="0" indent="0">
              <a:spcBef>
                <a:spcPts val="800"/>
              </a:spcBef>
              <a:buNone/>
            </a:pPr>
            <a:r>
              <a:rPr lang="en" sz="1600" dirty="0"/>
              <a:t>Doubling the sound amplitude increases the sound pressure level with 6 dB</a:t>
            </a:r>
            <a:endParaRPr sz="1600" dirty="0"/>
          </a:p>
          <a:p>
            <a:pPr marL="457178" indent="-317484">
              <a:buSzPts val="1400"/>
              <a:buChar char="-"/>
            </a:pPr>
            <a:endParaRPr lang="en" dirty="0"/>
          </a:p>
          <a:p>
            <a:pPr marL="457178" indent="-317484">
              <a:buSzPts val="1400"/>
              <a:buChar char="-"/>
            </a:pPr>
            <a:endParaRPr dirty="0"/>
          </a:p>
          <a:p>
            <a:pPr marL="0" indent="0">
              <a:spcBef>
                <a:spcPts val="800"/>
              </a:spcBef>
              <a:buNone/>
            </a:pPr>
            <a:endParaRPr dirty="0"/>
          </a:p>
        </p:txBody>
      </p:sp>
      <p:pic>
        <p:nvPicPr>
          <p:cNvPr id="3" name="Picture 2">
            <a:extLst>
              <a:ext uri="{FF2B5EF4-FFF2-40B4-BE49-F238E27FC236}">
                <a16:creationId xmlns:a16="http://schemas.microsoft.com/office/drawing/2014/main" id="{80FB9AB9-823D-4823-A2D7-50EE518E0862}"/>
              </a:ext>
            </a:extLst>
          </p:cNvPr>
          <p:cNvPicPr>
            <a:picLocks noChangeAspect="1"/>
          </p:cNvPicPr>
          <p:nvPr/>
        </p:nvPicPr>
        <p:blipFill>
          <a:blip r:embed="rId3"/>
          <a:stretch>
            <a:fillRect/>
          </a:stretch>
        </p:blipFill>
        <p:spPr>
          <a:xfrm>
            <a:off x="5576711" y="2726812"/>
            <a:ext cx="3083678" cy="1597566"/>
          </a:xfrm>
          <a:prstGeom prst="rect">
            <a:avLst/>
          </a:prstGeom>
        </p:spPr>
      </p:pic>
      <p:sp>
        <p:nvSpPr>
          <p:cNvPr id="4" name="TextBox 3">
            <a:extLst>
              <a:ext uri="{FF2B5EF4-FFF2-40B4-BE49-F238E27FC236}">
                <a16:creationId xmlns:a16="http://schemas.microsoft.com/office/drawing/2014/main" id="{B91E3570-2A47-48E2-9EE5-75A31B343EDC}"/>
              </a:ext>
            </a:extLst>
          </p:cNvPr>
          <p:cNvSpPr txBox="1"/>
          <p:nvPr/>
        </p:nvSpPr>
        <p:spPr>
          <a:xfrm>
            <a:off x="433896" y="4324378"/>
            <a:ext cx="8507915" cy="1077218"/>
          </a:xfrm>
          <a:prstGeom prst="rect">
            <a:avLst/>
          </a:prstGeom>
          <a:noFill/>
        </p:spPr>
        <p:txBody>
          <a:bodyPr wrap="square" rtlCol="0">
            <a:spAutoFit/>
          </a:bodyPr>
          <a:lstStyle/>
          <a:p>
            <a:r>
              <a:rPr lang="en-US" sz="1600" b="1" dirty="0"/>
              <a:t>Intuitively</a:t>
            </a:r>
            <a:r>
              <a:rPr lang="en-US" sz="1600" dirty="0"/>
              <a:t>: if the two sources do not correlate, the components of the two audio signals may amplify or cancel out each other, depending on their relative phases, and hence the level will be only 83 dB</a:t>
            </a:r>
          </a:p>
          <a:p>
            <a:endParaRPr lang="en-US" sz="1600" dirty="0"/>
          </a:p>
        </p:txBody>
      </p:sp>
      <p:sp>
        <p:nvSpPr>
          <p:cNvPr id="5" name="TextBox 4">
            <a:extLst>
              <a:ext uri="{FF2B5EF4-FFF2-40B4-BE49-F238E27FC236}">
                <a16:creationId xmlns:a16="http://schemas.microsoft.com/office/drawing/2014/main" id="{A0F3497C-605E-4BB1-B00B-29F1DCE02BBB}"/>
              </a:ext>
            </a:extLst>
          </p:cNvPr>
          <p:cNvSpPr txBox="1"/>
          <p:nvPr/>
        </p:nvSpPr>
        <p:spPr>
          <a:xfrm>
            <a:off x="373296" y="2732667"/>
            <a:ext cx="4864748" cy="1581908"/>
          </a:xfrm>
          <a:prstGeom prst="rect">
            <a:avLst/>
          </a:prstGeom>
          <a:noFill/>
        </p:spPr>
        <p:txBody>
          <a:bodyPr wrap="square" rtlCol="0">
            <a:spAutoFit/>
          </a:bodyPr>
          <a:lstStyle/>
          <a:p>
            <a:pPr marL="354000" indent="-214308">
              <a:spcBef>
                <a:spcPts val="800"/>
              </a:spcBef>
              <a:buSzPts val="1400"/>
              <a:buFont typeface="Arial" panose="020B0604020202020204" pitchFamily="34" charset="0"/>
              <a:buChar char="•"/>
            </a:pPr>
            <a:r>
              <a:rPr lang="en-US" sz="1600" dirty="0"/>
              <a:t>Because  </a:t>
            </a:r>
          </a:p>
          <a:p>
            <a:pPr marL="482585" lvl="1">
              <a:spcBef>
                <a:spcPts val="800"/>
              </a:spcBef>
              <a:buSzPts val="1400"/>
            </a:pPr>
            <a:r>
              <a:rPr lang="en-US" sz="1600" dirty="0" err="1"/>
              <a:t>L</a:t>
            </a:r>
            <a:r>
              <a:rPr lang="en-US" sz="1600" baseline="-25000" dirty="0" err="1"/>
              <a:t>p</a:t>
            </a:r>
            <a:r>
              <a:rPr lang="en-US" sz="1600" dirty="0"/>
              <a:t> = 20 log</a:t>
            </a:r>
            <a:r>
              <a:rPr lang="en-US" sz="1600" baseline="-25000" dirty="0"/>
              <a:t>10</a:t>
            </a:r>
            <a:r>
              <a:rPr lang="en-US" sz="1600" dirty="0"/>
              <a:t>(2·p/p</a:t>
            </a:r>
            <a:r>
              <a:rPr lang="en-US" sz="1600" baseline="-25000" dirty="0"/>
              <a:t>0</a:t>
            </a:r>
            <a:r>
              <a:rPr lang="en-US" sz="1600" dirty="0"/>
              <a:t>) = 20 log</a:t>
            </a:r>
            <a:r>
              <a:rPr lang="en-US" sz="1600" baseline="-25000" dirty="0"/>
              <a:t>10</a:t>
            </a:r>
            <a:r>
              <a:rPr lang="en-US" sz="1600" dirty="0"/>
              <a:t>(p/p</a:t>
            </a:r>
            <a:r>
              <a:rPr lang="en-US" sz="1600" baseline="-25000" dirty="0"/>
              <a:t>0</a:t>
            </a:r>
            <a:r>
              <a:rPr lang="en-US" sz="1600" dirty="0"/>
              <a:t>) + 6 [dB]</a:t>
            </a:r>
          </a:p>
          <a:p>
            <a:pPr marL="354000" indent="-214308">
              <a:buSzPts val="1400"/>
              <a:buFont typeface="Arial" panose="020B0604020202020204" pitchFamily="34" charset="0"/>
              <a:buChar char="•"/>
            </a:pPr>
            <a:endParaRPr lang="en-US" sz="1600" dirty="0"/>
          </a:p>
          <a:p>
            <a:pPr marL="354000" indent="-214308">
              <a:buSzPts val="1400"/>
              <a:buFont typeface="Arial" panose="020B0604020202020204" pitchFamily="34" charset="0"/>
              <a:buChar char="•"/>
            </a:pPr>
            <a:r>
              <a:rPr lang="en-US" sz="1600" dirty="0"/>
              <a:t>Equivalent to </a:t>
            </a:r>
            <a:r>
              <a:rPr lang="en-US" sz="1600" b="1" dirty="0"/>
              <a:t>adding another identical source next to the first one</a:t>
            </a:r>
          </a:p>
          <a:p>
            <a:endParaRPr lang="en-US" sz="1013" dirty="0"/>
          </a:p>
        </p:txBody>
      </p:sp>
      <p:sp>
        <p:nvSpPr>
          <p:cNvPr id="2" name="Slide Number Placeholder 1">
            <a:extLst>
              <a:ext uri="{FF2B5EF4-FFF2-40B4-BE49-F238E27FC236}">
                <a16:creationId xmlns:a16="http://schemas.microsoft.com/office/drawing/2014/main" id="{D4F95A95-D0AE-450E-AFCF-728D3826DE18}"/>
              </a:ext>
            </a:extLst>
          </p:cNvPr>
          <p:cNvSpPr>
            <a:spLocks noGrp="1"/>
          </p:cNvSpPr>
          <p:nvPr>
            <p:ph type="sldNum" sz="quarter" idx="4"/>
          </p:nvPr>
        </p:nvSpPr>
        <p:spPr/>
        <p:txBody>
          <a:bodyPr/>
          <a:lstStyle/>
          <a:p>
            <a:fld id="{3F14EC2F-B4C8-4C28-9887-3A3EB3168110}" type="slidenum">
              <a:rPr lang="en-US" smtClean="0"/>
              <a:t>42</a:t>
            </a:fld>
            <a:endParaRPr lang="en-US"/>
          </a:p>
        </p:txBody>
      </p:sp>
    </p:spTree>
    <p:extLst>
      <p:ext uri="{BB962C8B-B14F-4D97-AF65-F5344CB8AC3E}">
        <p14:creationId xmlns:p14="http://schemas.microsoft.com/office/powerpoint/2010/main" val="3299949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a:spLocks noGrp="1"/>
          </p:cNvSpPr>
          <p:nvPr>
            <p:ph type="ctrTitle"/>
          </p:nvPr>
        </p:nvSpPr>
        <p:spPr>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3000" b="1" dirty="0">
                <a:solidFill>
                  <a:srgbClr val="4E008E"/>
                </a:solidFill>
                <a:latin typeface="Arial" panose="020B0604020202020204" pitchFamily="34" charset="0"/>
                <a:ea typeface="+mj-ea"/>
                <a:cs typeface="Arial" panose="020B0604020202020204" pitchFamily="34" charset="0"/>
              </a:rPr>
              <a:t>Room acoustics</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522" name="Google Shape;522;p70"/>
          <p:cNvSpPr txBox="1">
            <a:spLocks noGrp="1"/>
          </p:cNvSpPr>
          <p:nvPr>
            <p:ph type="subTitle" idx="1"/>
          </p:nvPr>
        </p:nvSpPr>
        <p:spPr>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lgn="ctr">
              <a:spcBef>
                <a:spcPts val="800"/>
              </a:spcBef>
            </a:pPr>
            <a:endParaRPr/>
          </a:p>
        </p:txBody>
      </p:sp>
      <p:sp>
        <p:nvSpPr>
          <p:cNvPr id="2" name="Slide Number Placeholder 1">
            <a:extLst>
              <a:ext uri="{FF2B5EF4-FFF2-40B4-BE49-F238E27FC236}">
                <a16:creationId xmlns:a16="http://schemas.microsoft.com/office/drawing/2014/main" id="{6E5F9633-A709-427C-80E5-06FFB0ED1CB8}"/>
              </a:ext>
            </a:extLst>
          </p:cNvPr>
          <p:cNvSpPr>
            <a:spLocks noGrp="1"/>
          </p:cNvSpPr>
          <p:nvPr>
            <p:ph type="sldNum" idx="12"/>
          </p:nvPr>
        </p:nvSpPr>
        <p:spPr/>
        <p:txBody>
          <a:bodyPr/>
          <a:lstStyle/>
          <a:p>
            <a:r>
              <a:rPr lang="en"/>
              <a:t>|  </a:t>
            </a:r>
            <a:fld id="{00000000-1234-1234-1234-123412341234}" type="slidenum">
              <a:rPr lang="en" smtClean="0"/>
              <a:pPr/>
              <a:t>43</a:t>
            </a:fld>
            <a:endParaRPr/>
          </a:p>
        </p:txBody>
      </p:sp>
    </p:spTree>
    <p:extLst>
      <p:ext uri="{BB962C8B-B14F-4D97-AF65-F5344CB8AC3E}">
        <p14:creationId xmlns:p14="http://schemas.microsoft.com/office/powerpoint/2010/main" val="241799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Sound propagation</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528" name="Google Shape;528;p71"/>
          <p:cNvSpPr txBox="1">
            <a:spLocks noGrp="1"/>
          </p:cNvSpPr>
          <p:nvPr>
            <p:ph idx="1"/>
          </p:nvPr>
        </p:nvSpPr>
        <p:spPr>
          <a:xfrm>
            <a:off x="307042" y="1196308"/>
            <a:ext cx="8103987"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96862" indent="-257168">
              <a:spcBef>
                <a:spcPts val="800"/>
              </a:spcBef>
              <a:buSzPts val="1400"/>
            </a:pPr>
            <a:r>
              <a:rPr lang="en" sz="1600" dirty="0"/>
              <a:t>Source far away from reflecting objects: free field</a:t>
            </a:r>
          </a:p>
          <a:p>
            <a:pPr marL="627837" lvl="1" indent="-257168">
              <a:spcBef>
                <a:spcPts val="800"/>
              </a:spcBef>
              <a:buSzPts val="1400"/>
              <a:buFont typeface="Courier New" panose="02070309020205020404" pitchFamily="49" charset="0"/>
              <a:buChar char="o"/>
            </a:pPr>
            <a:r>
              <a:rPr lang="en" sz="1600" dirty="0"/>
              <a:t>Indoor free field can be found only in an anechoic room</a:t>
            </a:r>
            <a:endParaRPr lang="en-US" sz="1600" dirty="0"/>
          </a:p>
          <a:p>
            <a:pPr marL="396862" indent="-257168">
              <a:spcBef>
                <a:spcPts val="800"/>
              </a:spcBef>
              <a:buSzPts val="1400"/>
            </a:pPr>
            <a:r>
              <a:rPr lang="en-US" sz="1600" dirty="0"/>
              <a:t>Spherical waves: from a spherical source (point source)</a:t>
            </a:r>
          </a:p>
          <a:p>
            <a:pPr marL="396862" indent="-257168">
              <a:spcBef>
                <a:spcPts val="800"/>
              </a:spcBef>
              <a:buSzPts val="1400"/>
            </a:pPr>
            <a:r>
              <a:rPr lang="en" sz="1600" dirty="0"/>
              <a:t>In a lossless medium, plane waves propagate without attenuation</a:t>
            </a:r>
          </a:p>
          <a:p>
            <a:pPr marL="396862" indent="-257168">
              <a:spcBef>
                <a:spcPts val="800"/>
              </a:spcBef>
              <a:buSzPts val="1400"/>
            </a:pPr>
            <a:r>
              <a:rPr lang="en" sz="1600" dirty="0"/>
              <a:t>Indoor, sound waves encounter walls and other obstacles which reflect and absorb sound in ways that determine the acoustic properties of the room</a:t>
            </a:r>
            <a:endParaRPr sz="1600" dirty="0"/>
          </a:p>
        </p:txBody>
      </p:sp>
      <p:pic>
        <p:nvPicPr>
          <p:cNvPr id="2" name="Picture 1">
            <a:extLst>
              <a:ext uri="{FF2B5EF4-FFF2-40B4-BE49-F238E27FC236}">
                <a16:creationId xmlns:a16="http://schemas.microsoft.com/office/drawing/2014/main" id="{152DB707-5DDC-45D1-B282-FA225A25DE0F}"/>
              </a:ext>
            </a:extLst>
          </p:cNvPr>
          <p:cNvPicPr>
            <a:picLocks noChangeAspect="1"/>
          </p:cNvPicPr>
          <p:nvPr/>
        </p:nvPicPr>
        <p:blipFill>
          <a:blip r:embed="rId3"/>
          <a:stretch>
            <a:fillRect/>
          </a:stretch>
        </p:blipFill>
        <p:spPr>
          <a:xfrm>
            <a:off x="2075543" y="3222798"/>
            <a:ext cx="5327763" cy="1813547"/>
          </a:xfrm>
          <a:prstGeom prst="rect">
            <a:avLst/>
          </a:prstGeom>
        </p:spPr>
      </p:pic>
      <p:sp>
        <p:nvSpPr>
          <p:cNvPr id="3" name="Slide Number Placeholder 2">
            <a:extLst>
              <a:ext uri="{FF2B5EF4-FFF2-40B4-BE49-F238E27FC236}">
                <a16:creationId xmlns:a16="http://schemas.microsoft.com/office/drawing/2014/main" id="{7B3DA4A7-EB64-4661-AB7B-DF0C430D2BB5}"/>
              </a:ext>
            </a:extLst>
          </p:cNvPr>
          <p:cNvSpPr>
            <a:spLocks noGrp="1"/>
          </p:cNvSpPr>
          <p:nvPr>
            <p:ph type="sldNum" sz="quarter" idx="4"/>
          </p:nvPr>
        </p:nvSpPr>
        <p:spPr/>
        <p:txBody>
          <a:bodyPr/>
          <a:lstStyle/>
          <a:p>
            <a:fld id="{3F14EC2F-B4C8-4C28-9887-3A3EB3168110}" type="slidenum">
              <a:rPr lang="en-US" smtClean="0"/>
              <a:t>44</a:t>
            </a:fld>
            <a:endParaRPr lang="en-US"/>
          </a:p>
        </p:txBody>
      </p:sp>
    </p:spTree>
    <p:extLst>
      <p:ext uri="{BB962C8B-B14F-4D97-AF65-F5344CB8AC3E}">
        <p14:creationId xmlns:p14="http://schemas.microsoft.com/office/powerpoint/2010/main" val="607059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01F0-4455-4CF4-9195-CD54D7267A90}"/>
              </a:ext>
            </a:extLst>
          </p:cNvPr>
          <p:cNvSpPr>
            <a:spLocks noGrp="1"/>
          </p:cNvSpPr>
          <p:nvPr>
            <p:ph type="title"/>
          </p:nvPr>
        </p:nvSpPr>
        <p:spPr/>
        <p:txBody>
          <a:bodyPr/>
          <a:lstStyle/>
          <a:p>
            <a:r>
              <a:rPr lang="es-ES" dirty="0" err="1"/>
              <a:t>Room</a:t>
            </a:r>
            <a:r>
              <a:rPr lang="es-ES" dirty="0"/>
              <a:t> impulse response (RIR)</a:t>
            </a:r>
            <a:endParaRPr lang="en-US" dirty="0"/>
          </a:p>
        </p:txBody>
      </p:sp>
      <p:pic>
        <p:nvPicPr>
          <p:cNvPr id="5" name="Content Placeholder 4">
            <a:extLst>
              <a:ext uri="{FF2B5EF4-FFF2-40B4-BE49-F238E27FC236}">
                <a16:creationId xmlns:a16="http://schemas.microsoft.com/office/drawing/2014/main" id="{C9CC1AC4-B633-4DFB-9B74-2EBBF6A3EA80}"/>
              </a:ext>
            </a:extLst>
          </p:cNvPr>
          <p:cNvPicPr>
            <a:picLocks noGrp="1" noChangeAspect="1"/>
          </p:cNvPicPr>
          <p:nvPr>
            <p:ph idx="1"/>
          </p:nvPr>
        </p:nvPicPr>
        <p:blipFill>
          <a:blip r:embed="rId2"/>
          <a:stretch>
            <a:fillRect/>
          </a:stretch>
        </p:blipFill>
        <p:spPr>
          <a:xfrm>
            <a:off x="4702028" y="2578845"/>
            <a:ext cx="3558464" cy="1760019"/>
          </a:xfrm>
        </p:spPr>
      </p:pic>
      <p:sp>
        <p:nvSpPr>
          <p:cNvPr id="6" name="TextBox 5">
            <a:extLst>
              <a:ext uri="{FF2B5EF4-FFF2-40B4-BE49-F238E27FC236}">
                <a16:creationId xmlns:a16="http://schemas.microsoft.com/office/drawing/2014/main" id="{471FCDE6-632D-4C88-A9F6-F22C2B878FD4}"/>
              </a:ext>
            </a:extLst>
          </p:cNvPr>
          <p:cNvSpPr txBox="1"/>
          <p:nvPr/>
        </p:nvSpPr>
        <p:spPr>
          <a:xfrm>
            <a:off x="307800" y="4459708"/>
            <a:ext cx="8316655" cy="584775"/>
          </a:xfrm>
          <a:prstGeom prst="rect">
            <a:avLst/>
          </a:prstGeom>
          <a:noFill/>
        </p:spPr>
        <p:txBody>
          <a:bodyPr wrap="square" rtlCol="0">
            <a:spAutoFit/>
          </a:bodyPr>
          <a:lstStyle/>
          <a:p>
            <a:r>
              <a:rPr lang="es-ES" sz="1600" dirty="0" err="1"/>
              <a:t>The</a:t>
            </a:r>
            <a:r>
              <a:rPr lang="es-ES" sz="1600" dirty="0"/>
              <a:t> </a:t>
            </a:r>
            <a:r>
              <a:rPr lang="es-ES" sz="1600" dirty="0" err="1"/>
              <a:t>number</a:t>
            </a:r>
            <a:r>
              <a:rPr lang="es-ES" sz="1600" dirty="0"/>
              <a:t> </a:t>
            </a:r>
            <a:r>
              <a:rPr lang="es-ES" sz="1600" dirty="0" err="1"/>
              <a:t>of</a:t>
            </a:r>
            <a:r>
              <a:rPr lang="es-ES" sz="1600" dirty="0"/>
              <a:t> </a:t>
            </a:r>
            <a:r>
              <a:rPr lang="es-ES" sz="1600" dirty="0" err="1"/>
              <a:t>early</a:t>
            </a:r>
            <a:r>
              <a:rPr lang="es-ES" sz="1600" dirty="0"/>
              <a:t> </a:t>
            </a:r>
            <a:r>
              <a:rPr lang="es-ES" sz="1600" dirty="0" err="1"/>
              <a:t>reflections</a:t>
            </a:r>
            <a:r>
              <a:rPr lang="es-ES" sz="1600" dirty="0"/>
              <a:t> </a:t>
            </a:r>
            <a:r>
              <a:rPr lang="es-ES" sz="1600" dirty="0" err="1"/>
              <a:t>increases</a:t>
            </a:r>
            <a:r>
              <a:rPr lang="es-ES" sz="1600" dirty="0"/>
              <a:t> </a:t>
            </a:r>
            <a:r>
              <a:rPr lang="es-ES" sz="1600" dirty="0" err="1"/>
              <a:t>with</a:t>
            </a:r>
            <a:r>
              <a:rPr lang="es-ES" sz="1600" dirty="0"/>
              <a:t> time, </a:t>
            </a:r>
            <a:r>
              <a:rPr lang="es-ES" sz="1600" dirty="0" err="1"/>
              <a:t>resulting</a:t>
            </a:r>
            <a:r>
              <a:rPr lang="es-ES" sz="1600" dirty="0"/>
              <a:t> in a </a:t>
            </a:r>
            <a:r>
              <a:rPr lang="es-ES" sz="1600" dirty="0" err="1"/>
              <a:t>random</a:t>
            </a:r>
            <a:r>
              <a:rPr lang="es-ES" sz="1600" dirty="0"/>
              <a:t> </a:t>
            </a:r>
            <a:r>
              <a:rPr lang="es-ES" sz="1600" dirty="0" err="1"/>
              <a:t>signal</a:t>
            </a:r>
            <a:r>
              <a:rPr lang="es-ES" sz="1600" dirty="0"/>
              <a:t> </a:t>
            </a:r>
            <a:r>
              <a:rPr lang="es-ES" sz="1600" dirty="0" err="1"/>
              <a:t>with</a:t>
            </a:r>
            <a:r>
              <a:rPr lang="es-ES" sz="1600" dirty="0"/>
              <a:t> </a:t>
            </a:r>
            <a:r>
              <a:rPr lang="es-ES" sz="1600" dirty="0" err="1"/>
              <a:t>exponential</a:t>
            </a:r>
            <a:r>
              <a:rPr lang="es-ES" sz="1600" dirty="0"/>
              <a:t> </a:t>
            </a:r>
            <a:r>
              <a:rPr lang="es-ES" sz="1600" dirty="0" err="1"/>
              <a:t>decay</a:t>
            </a:r>
            <a:r>
              <a:rPr lang="es-ES" sz="1600" dirty="0"/>
              <a:t>.</a:t>
            </a:r>
            <a:endParaRPr lang="en-US" sz="1600" dirty="0"/>
          </a:p>
        </p:txBody>
      </p:sp>
      <p:sp>
        <p:nvSpPr>
          <p:cNvPr id="7" name="TextBox 6">
            <a:extLst>
              <a:ext uri="{FF2B5EF4-FFF2-40B4-BE49-F238E27FC236}">
                <a16:creationId xmlns:a16="http://schemas.microsoft.com/office/drawing/2014/main" id="{B18A0E5F-584A-47AE-AFCE-8018A42A67BD}"/>
              </a:ext>
            </a:extLst>
          </p:cNvPr>
          <p:cNvSpPr txBox="1"/>
          <p:nvPr/>
        </p:nvSpPr>
        <p:spPr>
          <a:xfrm>
            <a:off x="307800" y="1525002"/>
            <a:ext cx="8102130" cy="1077218"/>
          </a:xfrm>
          <a:prstGeom prst="rect">
            <a:avLst/>
          </a:prstGeom>
          <a:noFill/>
        </p:spPr>
        <p:txBody>
          <a:bodyPr wrap="square" rtlCol="0">
            <a:spAutoFit/>
          </a:bodyPr>
          <a:lstStyle/>
          <a:p>
            <a:pPr algn="just"/>
            <a:r>
              <a:rPr lang="es-ES" sz="1600" dirty="0" err="1"/>
              <a:t>When</a:t>
            </a:r>
            <a:r>
              <a:rPr lang="es-ES" sz="1600" dirty="0"/>
              <a:t> </a:t>
            </a:r>
            <a:r>
              <a:rPr lang="es-ES" sz="1600" dirty="0" err="1"/>
              <a:t>sound</a:t>
            </a:r>
            <a:r>
              <a:rPr lang="es-ES" sz="1600" dirty="0"/>
              <a:t> </a:t>
            </a:r>
            <a:r>
              <a:rPr lang="es-ES" sz="1600" dirty="0" err="1"/>
              <a:t>takes</a:t>
            </a:r>
            <a:r>
              <a:rPr lang="es-ES" sz="1600" dirty="0"/>
              <a:t> place in </a:t>
            </a:r>
            <a:r>
              <a:rPr lang="es-ES" sz="1600" dirty="0" err="1"/>
              <a:t>an</a:t>
            </a:r>
            <a:r>
              <a:rPr lang="es-ES" sz="1600" dirty="0"/>
              <a:t> </a:t>
            </a:r>
            <a:r>
              <a:rPr lang="es-ES" sz="1600" dirty="0" err="1"/>
              <a:t>indoor</a:t>
            </a:r>
            <a:r>
              <a:rPr lang="es-ES" sz="1600" dirty="0"/>
              <a:t> </a:t>
            </a:r>
            <a:r>
              <a:rPr lang="es-ES" sz="1600" dirty="0" err="1"/>
              <a:t>space</a:t>
            </a:r>
            <a:r>
              <a:rPr lang="es-ES" sz="1600" dirty="0"/>
              <a:t>, </a:t>
            </a:r>
            <a:r>
              <a:rPr lang="es-ES" sz="1600" dirty="0" err="1"/>
              <a:t>there</a:t>
            </a:r>
            <a:r>
              <a:rPr lang="es-ES" sz="1600" dirty="0"/>
              <a:t> are </a:t>
            </a:r>
            <a:r>
              <a:rPr lang="es-ES" sz="1600" dirty="0" err="1"/>
              <a:t>surfaces</a:t>
            </a:r>
            <a:r>
              <a:rPr lang="es-ES" sz="1600" dirty="0"/>
              <a:t> </a:t>
            </a:r>
            <a:r>
              <a:rPr lang="es-ES" sz="1600" dirty="0" err="1"/>
              <a:t>reflecting</a:t>
            </a:r>
            <a:r>
              <a:rPr lang="es-ES" sz="1600" dirty="0"/>
              <a:t> </a:t>
            </a:r>
            <a:r>
              <a:rPr lang="es-ES" sz="1600" dirty="0" err="1"/>
              <a:t>the</a:t>
            </a:r>
            <a:r>
              <a:rPr lang="es-ES" sz="1600" dirty="0"/>
              <a:t> </a:t>
            </a:r>
            <a:r>
              <a:rPr lang="es-ES" sz="1600" dirty="0" err="1"/>
              <a:t>sound</a:t>
            </a:r>
            <a:r>
              <a:rPr lang="es-ES" sz="1600" dirty="0"/>
              <a:t> </a:t>
            </a:r>
            <a:r>
              <a:rPr lang="es-ES" sz="1600" dirty="0" err="1"/>
              <a:t>waves</a:t>
            </a:r>
            <a:r>
              <a:rPr lang="es-ES" sz="1600" dirty="0"/>
              <a:t>.</a:t>
            </a:r>
          </a:p>
          <a:p>
            <a:pPr algn="just"/>
            <a:r>
              <a:rPr lang="es-ES" sz="1600" b="1" dirty="0" err="1"/>
              <a:t>Room</a:t>
            </a:r>
            <a:r>
              <a:rPr lang="es-ES" sz="1600" b="1" dirty="0"/>
              <a:t> </a:t>
            </a:r>
            <a:r>
              <a:rPr lang="es-ES" sz="1600" b="1" dirty="0" err="1"/>
              <a:t>effect</a:t>
            </a:r>
            <a:r>
              <a:rPr lang="es-ES" sz="1600" dirty="0"/>
              <a:t>, can be </a:t>
            </a:r>
            <a:r>
              <a:rPr lang="es-ES" sz="1600" dirty="0" err="1"/>
              <a:t>created</a:t>
            </a:r>
            <a:r>
              <a:rPr lang="es-ES" sz="1600" dirty="0"/>
              <a:t> </a:t>
            </a:r>
            <a:r>
              <a:rPr lang="es-ES" sz="1600" dirty="0" err="1"/>
              <a:t>by</a:t>
            </a:r>
            <a:r>
              <a:rPr lang="es-ES" sz="1600" dirty="0"/>
              <a:t> </a:t>
            </a:r>
            <a:r>
              <a:rPr lang="es-ES" sz="1600" dirty="0" err="1"/>
              <a:t>modelling</a:t>
            </a:r>
            <a:r>
              <a:rPr lang="es-ES" sz="1600" dirty="0"/>
              <a:t> </a:t>
            </a:r>
            <a:r>
              <a:rPr lang="es-ES" sz="1600" dirty="0" err="1"/>
              <a:t>how</a:t>
            </a:r>
            <a:r>
              <a:rPr lang="es-ES" sz="1600" dirty="0"/>
              <a:t> </a:t>
            </a:r>
            <a:r>
              <a:rPr lang="es-ES" sz="1600" dirty="0" err="1"/>
              <a:t>sound</a:t>
            </a:r>
            <a:r>
              <a:rPr lang="es-ES" sz="1600" dirty="0"/>
              <a:t> </a:t>
            </a:r>
            <a:r>
              <a:rPr lang="es-ES" sz="1600" dirty="0" err="1"/>
              <a:t>propagates</a:t>
            </a:r>
            <a:r>
              <a:rPr lang="es-ES" sz="1600" dirty="0"/>
              <a:t> and </a:t>
            </a:r>
            <a:r>
              <a:rPr lang="es-ES" sz="1600" dirty="0" err="1"/>
              <a:t>reflects</a:t>
            </a:r>
            <a:r>
              <a:rPr lang="es-ES" sz="1600" dirty="0"/>
              <a:t> </a:t>
            </a:r>
            <a:r>
              <a:rPr lang="es-ES" sz="1600" dirty="0" err="1"/>
              <a:t>from</a:t>
            </a:r>
            <a:r>
              <a:rPr lang="es-ES" sz="1600" dirty="0"/>
              <a:t> </a:t>
            </a:r>
            <a:r>
              <a:rPr lang="es-ES" sz="1600" dirty="0" err="1"/>
              <a:t>surfaces</a:t>
            </a:r>
            <a:r>
              <a:rPr lang="es-ES" sz="1600" dirty="0"/>
              <a:t>, </a:t>
            </a:r>
            <a:r>
              <a:rPr lang="es-ES" sz="1600" dirty="0" err="1"/>
              <a:t>knowing</a:t>
            </a:r>
            <a:r>
              <a:rPr lang="es-ES" sz="1600" dirty="0"/>
              <a:t> </a:t>
            </a:r>
            <a:r>
              <a:rPr lang="es-ES" sz="1600" dirty="0" err="1"/>
              <a:t>the</a:t>
            </a:r>
            <a:r>
              <a:rPr lang="es-ES" sz="1600" dirty="0"/>
              <a:t> </a:t>
            </a:r>
            <a:r>
              <a:rPr lang="es-ES" sz="1600" dirty="0" err="1"/>
              <a:t>geometry</a:t>
            </a:r>
            <a:r>
              <a:rPr lang="es-ES" sz="1600" dirty="0"/>
              <a:t> </a:t>
            </a:r>
            <a:r>
              <a:rPr lang="es-ES" sz="1600" dirty="0" err="1"/>
              <a:t>of</a:t>
            </a:r>
            <a:r>
              <a:rPr lang="es-ES" sz="1600" dirty="0"/>
              <a:t> </a:t>
            </a:r>
            <a:r>
              <a:rPr lang="es-ES" sz="1600" dirty="0" err="1"/>
              <a:t>the</a:t>
            </a:r>
            <a:r>
              <a:rPr lang="es-ES" sz="1600" dirty="0"/>
              <a:t> </a:t>
            </a:r>
            <a:r>
              <a:rPr lang="es-ES" sz="1600" dirty="0" err="1"/>
              <a:t>room</a:t>
            </a:r>
            <a:r>
              <a:rPr lang="es-ES" sz="1600" dirty="0"/>
              <a:t>.</a:t>
            </a:r>
            <a:endParaRPr lang="en-US" sz="1600" dirty="0"/>
          </a:p>
        </p:txBody>
      </p:sp>
      <p:pic>
        <p:nvPicPr>
          <p:cNvPr id="9" name="Picture 8">
            <a:extLst>
              <a:ext uri="{FF2B5EF4-FFF2-40B4-BE49-F238E27FC236}">
                <a16:creationId xmlns:a16="http://schemas.microsoft.com/office/drawing/2014/main" id="{29C184BF-54F1-45E7-A966-1638B0C9375C}"/>
              </a:ext>
            </a:extLst>
          </p:cNvPr>
          <p:cNvPicPr>
            <a:picLocks noChangeAspect="1"/>
          </p:cNvPicPr>
          <p:nvPr/>
        </p:nvPicPr>
        <p:blipFill>
          <a:blip r:embed="rId3"/>
          <a:stretch>
            <a:fillRect/>
          </a:stretch>
        </p:blipFill>
        <p:spPr>
          <a:xfrm>
            <a:off x="670859" y="2696400"/>
            <a:ext cx="3664005" cy="1635369"/>
          </a:xfrm>
          <a:prstGeom prst="rect">
            <a:avLst/>
          </a:prstGeom>
        </p:spPr>
      </p:pic>
      <p:sp>
        <p:nvSpPr>
          <p:cNvPr id="3" name="Slide Number Placeholder 2">
            <a:extLst>
              <a:ext uri="{FF2B5EF4-FFF2-40B4-BE49-F238E27FC236}">
                <a16:creationId xmlns:a16="http://schemas.microsoft.com/office/drawing/2014/main" id="{3F81ACD7-E1E0-4F5C-B9EA-690FDC78952E}"/>
              </a:ext>
            </a:extLst>
          </p:cNvPr>
          <p:cNvSpPr>
            <a:spLocks noGrp="1"/>
          </p:cNvSpPr>
          <p:nvPr>
            <p:ph type="sldNum" sz="quarter" idx="4"/>
          </p:nvPr>
        </p:nvSpPr>
        <p:spPr/>
        <p:txBody>
          <a:bodyPr/>
          <a:lstStyle/>
          <a:p>
            <a:fld id="{3F14EC2F-B4C8-4C28-9887-3A3EB3168110}" type="slidenum">
              <a:rPr lang="en-US" smtClean="0"/>
              <a:t>45</a:t>
            </a:fld>
            <a:endParaRPr lang="en-US"/>
          </a:p>
        </p:txBody>
      </p:sp>
    </p:spTree>
    <p:extLst>
      <p:ext uri="{BB962C8B-B14F-4D97-AF65-F5344CB8AC3E}">
        <p14:creationId xmlns:p14="http://schemas.microsoft.com/office/powerpoint/2010/main" val="1033727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8AE78-18E7-48BF-AFE5-D2AEB87D6FA6}"/>
              </a:ext>
            </a:extLst>
          </p:cNvPr>
          <p:cNvSpPr>
            <a:spLocks noGrp="1"/>
          </p:cNvSpPr>
          <p:nvPr>
            <p:ph type="title"/>
          </p:nvPr>
        </p:nvSpPr>
        <p:spPr/>
        <p:txBody>
          <a:bodyPr/>
          <a:lstStyle/>
          <a:p>
            <a:r>
              <a:rPr lang="es-ES" sz="2400" dirty="0" err="1"/>
              <a:t>Measurement</a:t>
            </a:r>
            <a:r>
              <a:rPr lang="es-ES" sz="2400" dirty="0"/>
              <a:t> </a:t>
            </a:r>
            <a:r>
              <a:rPr lang="es-ES" sz="2400" dirty="0" err="1"/>
              <a:t>of</a:t>
            </a:r>
            <a:r>
              <a:rPr lang="es-ES" sz="2400" dirty="0"/>
              <a:t> </a:t>
            </a:r>
            <a:r>
              <a:rPr lang="es-ES" sz="2400" dirty="0" err="1"/>
              <a:t>room</a:t>
            </a:r>
            <a:r>
              <a:rPr lang="es-ES" sz="2400" dirty="0"/>
              <a:t> impulse response</a:t>
            </a:r>
            <a:endParaRPr lang="en-US" sz="2400" dirty="0"/>
          </a:p>
        </p:txBody>
      </p:sp>
      <p:sp>
        <p:nvSpPr>
          <p:cNvPr id="3" name="Content Placeholder 2">
            <a:extLst>
              <a:ext uri="{FF2B5EF4-FFF2-40B4-BE49-F238E27FC236}">
                <a16:creationId xmlns:a16="http://schemas.microsoft.com/office/drawing/2014/main" id="{B7FDE8B7-A5FA-4C04-91D9-56E015734E6D}"/>
              </a:ext>
            </a:extLst>
          </p:cNvPr>
          <p:cNvSpPr>
            <a:spLocks noGrp="1"/>
          </p:cNvSpPr>
          <p:nvPr>
            <p:ph idx="1"/>
          </p:nvPr>
        </p:nvSpPr>
        <p:spPr/>
        <p:txBody>
          <a:bodyPr/>
          <a:lstStyle/>
          <a:p>
            <a:r>
              <a:rPr lang="en-US" sz="1600" dirty="0"/>
              <a:t>The measurement is done by impulse excitation. E.g. Sine sweep generation</a:t>
            </a:r>
          </a:p>
          <a:p>
            <a:pPr lvl="1"/>
            <a:r>
              <a:rPr lang="en-US" sz="1600" dirty="0"/>
              <a:t>Advantages:</a:t>
            </a:r>
          </a:p>
          <a:p>
            <a:pPr lvl="2"/>
            <a:r>
              <a:rPr lang="en-US" sz="1600" dirty="0"/>
              <a:t>High sound level per frequency band</a:t>
            </a:r>
          </a:p>
          <a:p>
            <a:pPr lvl="2"/>
            <a:r>
              <a:rPr lang="en-US" sz="1600" dirty="0"/>
              <a:t>Good signal-to-noise ratio (SNR)</a:t>
            </a:r>
          </a:p>
        </p:txBody>
      </p:sp>
      <p:pic>
        <p:nvPicPr>
          <p:cNvPr id="5" name="Picture 4">
            <a:extLst>
              <a:ext uri="{FF2B5EF4-FFF2-40B4-BE49-F238E27FC236}">
                <a16:creationId xmlns:a16="http://schemas.microsoft.com/office/drawing/2014/main" id="{9F63C8AB-7BD6-4100-8D3C-E82B3DEBBE48}"/>
              </a:ext>
            </a:extLst>
          </p:cNvPr>
          <p:cNvPicPr>
            <a:picLocks noChangeAspect="1"/>
          </p:cNvPicPr>
          <p:nvPr/>
        </p:nvPicPr>
        <p:blipFill>
          <a:blip r:embed="rId2"/>
          <a:stretch>
            <a:fillRect/>
          </a:stretch>
        </p:blipFill>
        <p:spPr>
          <a:xfrm>
            <a:off x="434036" y="2787721"/>
            <a:ext cx="2867184" cy="1368814"/>
          </a:xfrm>
          <a:prstGeom prst="rect">
            <a:avLst/>
          </a:prstGeom>
        </p:spPr>
      </p:pic>
      <p:pic>
        <p:nvPicPr>
          <p:cNvPr id="7" name="Picture 6">
            <a:extLst>
              <a:ext uri="{FF2B5EF4-FFF2-40B4-BE49-F238E27FC236}">
                <a16:creationId xmlns:a16="http://schemas.microsoft.com/office/drawing/2014/main" id="{CA5092A0-DBEC-4969-9B66-7974F060E011}"/>
              </a:ext>
            </a:extLst>
          </p:cNvPr>
          <p:cNvPicPr>
            <a:picLocks noChangeAspect="1"/>
          </p:cNvPicPr>
          <p:nvPr/>
        </p:nvPicPr>
        <p:blipFill>
          <a:blip r:embed="rId3"/>
          <a:stretch>
            <a:fillRect/>
          </a:stretch>
        </p:blipFill>
        <p:spPr>
          <a:xfrm>
            <a:off x="3427456" y="2400281"/>
            <a:ext cx="5501420" cy="2143695"/>
          </a:xfrm>
          <a:prstGeom prst="rect">
            <a:avLst/>
          </a:prstGeom>
        </p:spPr>
      </p:pic>
      <p:sp>
        <p:nvSpPr>
          <p:cNvPr id="8" name="TextBox 7">
            <a:extLst>
              <a:ext uri="{FF2B5EF4-FFF2-40B4-BE49-F238E27FC236}">
                <a16:creationId xmlns:a16="http://schemas.microsoft.com/office/drawing/2014/main" id="{8D81685D-4F23-48BE-B5F7-86EA1A5FC39D}"/>
              </a:ext>
            </a:extLst>
          </p:cNvPr>
          <p:cNvSpPr txBox="1"/>
          <p:nvPr/>
        </p:nvSpPr>
        <p:spPr>
          <a:xfrm>
            <a:off x="528251" y="4656444"/>
            <a:ext cx="3858749" cy="338554"/>
          </a:xfrm>
          <a:prstGeom prst="rect">
            <a:avLst/>
          </a:prstGeom>
          <a:noFill/>
        </p:spPr>
        <p:txBody>
          <a:bodyPr wrap="none" rtlCol="0">
            <a:spAutoFit/>
          </a:bodyPr>
          <a:lstStyle/>
          <a:p>
            <a:r>
              <a:rPr lang="es-ES" sz="1600" dirty="0" err="1"/>
              <a:t>Room</a:t>
            </a:r>
            <a:r>
              <a:rPr lang="es-ES" sz="1600" dirty="0"/>
              <a:t> Impulse Response data set [</a:t>
            </a:r>
            <a:r>
              <a:rPr lang="es-ES" sz="1600" dirty="0" err="1">
                <a:hlinkClick r:id="rId4"/>
              </a:rPr>
              <a:t>here</a:t>
            </a:r>
            <a:r>
              <a:rPr lang="es-ES" sz="1600" dirty="0"/>
              <a:t>]</a:t>
            </a:r>
            <a:endParaRPr lang="en-US" sz="1600" dirty="0"/>
          </a:p>
        </p:txBody>
      </p:sp>
      <p:sp>
        <p:nvSpPr>
          <p:cNvPr id="4" name="Slide Number Placeholder 3">
            <a:extLst>
              <a:ext uri="{FF2B5EF4-FFF2-40B4-BE49-F238E27FC236}">
                <a16:creationId xmlns:a16="http://schemas.microsoft.com/office/drawing/2014/main" id="{D6CDB270-846E-45F5-8A64-32675D2ABE5C}"/>
              </a:ext>
            </a:extLst>
          </p:cNvPr>
          <p:cNvSpPr>
            <a:spLocks noGrp="1"/>
          </p:cNvSpPr>
          <p:nvPr>
            <p:ph type="sldNum" sz="quarter" idx="4"/>
          </p:nvPr>
        </p:nvSpPr>
        <p:spPr/>
        <p:txBody>
          <a:bodyPr/>
          <a:lstStyle/>
          <a:p>
            <a:fld id="{3F14EC2F-B4C8-4C28-9887-3A3EB3168110}" type="slidenum">
              <a:rPr lang="en-US" sz="1600" smtClean="0"/>
              <a:t>46</a:t>
            </a:fld>
            <a:endParaRPr lang="en-US" sz="1600"/>
          </a:p>
        </p:txBody>
      </p:sp>
    </p:spTree>
    <p:extLst>
      <p:ext uri="{BB962C8B-B14F-4D97-AF65-F5344CB8AC3E}">
        <p14:creationId xmlns:p14="http://schemas.microsoft.com/office/powerpoint/2010/main" val="3134887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72"/>
          <p:cNvPicPr preferRelativeResize="0"/>
          <p:nvPr/>
        </p:nvPicPr>
        <p:blipFill>
          <a:blip r:embed="rId3">
            <a:alphaModFix/>
          </a:blip>
          <a:stretch>
            <a:fillRect/>
          </a:stretch>
        </p:blipFill>
        <p:spPr>
          <a:xfrm>
            <a:off x="4330701" y="1167992"/>
            <a:ext cx="4406107" cy="1899057"/>
          </a:xfrm>
          <a:prstGeom prst="rect">
            <a:avLst/>
          </a:prstGeom>
          <a:noFill/>
          <a:ln>
            <a:noFill/>
          </a:ln>
        </p:spPr>
      </p:pic>
      <p:sp>
        <p:nvSpPr>
          <p:cNvPr id="535" name="Google Shape;535;p72"/>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Direct, early and reverberant sound</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536" name="Google Shape;536;p72"/>
          <p:cNvSpPr txBox="1">
            <a:spLocks noGrp="1"/>
          </p:cNvSpPr>
          <p:nvPr>
            <p:ph idx="1"/>
          </p:nvPr>
        </p:nvSpPr>
        <p:spPr>
          <a:xfrm>
            <a:off x="307042" y="1167992"/>
            <a:ext cx="40836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600" b="1" dirty="0"/>
              <a:t>Room impulse response h(t)</a:t>
            </a:r>
            <a:endParaRPr sz="1600" b="1" dirty="0"/>
          </a:p>
          <a:p>
            <a:pPr marL="457178" indent="-317484">
              <a:spcBef>
                <a:spcPts val="800"/>
              </a:spcBef>
              <a:buSzPts val="1400"/>
            </a:pPr>
            <a:r>
              <a:rPr lang="en" sz="1600" b="1" dirty="0"/>
              <a:t>Direct sound</a:t>
            </a:r>
            <a:r>
              <a:rPr lang="en" sz="1600" dirty="0"/>
              <a:t>: 20-200 ms depending on distance between source and listener</a:t>
            </a:r>
            <a:endParaRPr sz="1600" dirty="0"/>
          </a:p>
          <a:p>
            <a:pPr marL="457178" indent="-317484">
              <a:buSzPts val="1400"/>
            </a:pPr>
            <a:r>
              <a:rPr lang="en" sz="1600" b="1" dirty="0"/>
              <a:t>Early reflections</a:t>
            </a:r>
            <a:r>
              <a:rPr lang="en" sz="1600" dirty="0"/>
              <a:t>: same sound reflected from surfaces,; time difference to direct sound usually under 50 ms</a:t>
            </a:r>
            <a:endParaRPr sz="1600" dirty="0"/>
          </a:p>
          <a:p>
            <a:pPr marL="457178" indent="-317484">
              <a:buSzPts val="1400"/>
            </a:pPr>
            <a:r>
              <a:rPr lang="en" sz="1600" b="1" dirty="0"/>
              <a:t>Reverberation</a:t>
            </a:r>
            <a:r>
              <a:rPr lang="en" sz="1600" dirty="0"/>
              <a:t>: sound reflected multiple times from multiple surfaces; last group of reflections, weaker, many reflections closely grouped in time</a:t>
            </a:r>
            <a:endParaRPr sz="1600" dirty="0"/>
          </a:p>
          <a:p>
            <a:pPr marL="0" indent="0">
              <a:spcBef>
                <a:spcPts val="800"/>
              </a:spcBef>
              <a:buNone/>
            </a:pPr>
            <a:r>
              <a:rPr lang="en" sz="1600" dirty="0"/>
              <a:t>Example:</a:t>
            </a:r>
            <a:endParaRPr sz="1600" dirty="0"/>
          </a:p>
          <a:p>
            <a:pPr marL="0" indent="0">
              <a:spcBef>
                <a:spcPts val="800"/>
              </a:spcBef>
              <a:buNone/>
            </a:pPr>
            <a:r>
              <a:rPr lang="en" sz="1600" dirty="0"/>
              <a:t>Dry x(t)			Reverb y(t)=x(t)*h(t) </a:t>
            </a:r>
            <a:endParaRPr sz="1600" dirty="0"/>
          </a:p>
        </p:txBody>
      </p:sp>
      <p:pic>
        <p:nvPicPr>
          <p:cNvPr id="537" name="Google Shape;537;p72"/>
          <p:cNvPicPr preferRelativeResize="0"/>
          <p:nvPr/>
        </p:nvPicPr>
        <p:blipFill>
          <a:blip r:embed="rId4">
            <a:alphaModFix/>
          </a:blip>
          <a:stretch>
            <a:fillRect/>
          </a:stretch>
        </p:blipFill>
        <p:spPr>
          <a:xfrm>
            <a:off x="4572001" y="3307144"/>
            <a:ext cx="3073009" cy="1836356"/>
          </a:xfrm>
          <a:prstGeom prst="rect">
            <a:avLst/>
          </a:prstGeom>
          <a:noFill/>
          <a:ln>
            <a:noFill/>
          </a:ln>
        </p:spPr>
      </p:pic>
      <p:sp>
        <p:nvSpPr>
          <p:cNvPr id="2" name="Slide Number Placeholder 1">
            <a:extLst>
              <a:ext uri="{FF2B5EF4-FFF2-40B4-BE49-F238E27FC236}">
                <a16:creationId xmlns:a16="http://schemas.microsoft.com/office/drawing/2014/main" id="{4DBCE215-F1BC-4766-A530-F39BB54A180A}"/>
              </a:ext>
            </a:extLst>
          </p:cNvPr>
          <p:cNvSpPr>
            <a:spLocks noGrp="1"/>
          </p:cNvSpPr>
          <p:nvPr>
            <p:ph type="sldNum" sz="quarter" idx="4"/>
          </p:nvPr>
        </p:nvSpPr>
        <p:spPr/>
        <p:txBody>
          <a:bodyPr/>
          <a:lstStyle/>
          <a:p>
            <a:fld id="{3F14EC2F-B4C8-4C28-9887-3A3EB3168110}" type="slidenum">
              <a:rPr lang="en-US" smtClean="0"/>
              <a:t>47</a:t>
            </a:fld>
            <a:endParaRPr lang="en-US"/>
          </a:p>
        </p:txBody>
      </p:sp>
    </p:spTree>
    <p:extLst>
      <p:ext uri="{BB962C8B-B14F-4D97-AF65-F5344CB8AC3E}">
        <p14:creationId xmlns:p14="http://schemas.microsoft.com/office/powerpoint/2010/main" val="3548434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F707-4AA9-414C-A530-3B3F97B3440E}"/>
              </a:ext>
            </a:extLst>
          </p:cNvPr>
          <p:cNvSpPr>
            <a:spLocks noGrp="1"/>
          </p:cNvSpPr>
          <p:nvPr>
            <p:ph type="title"/>
          </p:nvPr>
        </p:nvSpPr>
        <p:spPr/>
        <p:txBody>
          <a:bodyPr/>
          <a:lstStyle/>
          <a:p>
            <a:r>
              <a:rPr lang="en-US" dirty="0"/>
              <a:t>Reverberation</a:t>
            </a:r>
          </a:p>
        </p:txBody>
      </p:sp>
      <p:sp>
        <p:nvSpPr>
          <p:cNvPr id="3" name="Content Placeholder 2">
            <a:extLst>
              <a:ext uri="{FF2B5EF4-FFF2-40B4-BE49-F238E27FC236}">
                <a16:creationId xmlns:a16="http://schemas.microsoft.com/office/drawing/2014/main" id="{A8E6E6FF-E799-4C8A-8A70-BB2D6B169921}"/>
              </a:ext>
            </a:extLst>
          </p:cNvPr>
          <p:cNvSpPr>
            <a:spLocks noGrp="1"/>
          </p:cNvSpPr>
          <p:nvPr>
            <p:ph idx="1"/>
          </p:nvPr>
        </p:nvSpPr>
        <p:spPr/>
        <p:txBody>
          <a:bodyPr/>
          <a:lstStyle/>
          <a:p>
            <a:r>
              <a:rPr lang="en-US" sz="1800" dirty="0"/>
              <a:t>A multiplicity of echoes, with too high repetition speed to be perceived as separate from one another. </a:t>
            </a:r>
          </a:p>
          <a:p>
            <a:r>
              <a:rPr lang="en-US" sz="1800" dirty="0"/>
              <a:t>Having echo is to have a delayed and diminished copy of the original audio signal.</a:t>
            </a:r>
          </a:p>
          <a:p>
            <a:r>
              <a:rPr lang="en-US" sz="1800" dirty="0"/>
              <a:t>Adding several delayed and diminished copies of the audio all together will create a reverberant audio.</a:t>
            </a:r>
          </a:p>
          <a:p>
            <a:r>
              <a:rPr lang="en-US" sz="1800" dirty="0"/>
              <a:t>This can easily achieve applying convolutions.</a:t>
            </a:r>
          </a:p>
        </p:txBody>
      </p:sp>
      <p:sp>
        <p:nvSpPr>
          <p:cNvPr id="4" name="Slide Number Placeholder 3">
            <a:extLst>
              <a:ext uri="{FF2B5EF4-FFF2-40B4-BE49-F238E27FC236}">
                <a16:creationId xmlns:a16="http://schemas.microsoft.com/office/drawing/2014/main" id="{3939CD35-D133-4C11-9A71-C2659F8DE321}"/>
              </a:ext>
            </a:extLst>
          </p:cNvPr>
          <p:cNvSpPr>
            <a:spLocks noGrp="1"/>
          </p:cNvSpPr>
          <p:nvPr>
            <p:ph type="sldNum" sz="quarter" idx="4"/>
          </p:nvPr>
        </p:nvSpPr>
        <p:spPr/>
        <p:txBody>
          <a:bodyPr/>
          <a:lstStyle/>
          <a:p>
            <a:fld id="{3F14EC2F-B4C8-4C28-9887-3A3EB3168110}" type="slidenum">
              <a:rPr lang="en-US" smtClean="0"/>
              <a:t>48</a:t>
            </a:fld>
            <a:endParaRPr lang="en-US"/>
          </a:p>
        </p:txBody>
      </p:sp>
      <p:sp>
        <p:nvSpPr>
          <p:cNvPr id="5" name="TextBox 4">
            <a:extLst>
              <a:ext uri="{FF2B5EF4-FFF2-40B4-BE49-F238E27FC236}">
                <a16:creationId xmlns:a16="http://schemas.microsoft.com/office/drawing/2014/main" id="{DD036968-0BFF-4339-AC59-3EFD91E4428E}"/>
              </a:ext>
            </a:extLst>
          </p:cNvPr>
          <p:cNvSpPr txBox="1"/>
          <p:nvPr/>
        </p:nvSpPr>
        <p:spPr>
          <a:xfrm>
            <a:off x="433979" y="3913170"/>
            <a:ext cx="5370725" cy="954107"/>
          </a:xfrm>
          <a:prstGeom prst="rect">
            <a:avLst/>
          </a:prstGeom>
          <a:solidFill>
            <a:schemeClr val="bg2">
              <a:lumMod val="95000"/>
            </a:schemeClr>
          </a:solidFill>
        </p:spPr>
        <p:txBody>
          <a:bodyPr wrap="square" rtlCol="0">
            <a:spAutoFit/>
          </a:bodyPr>
          <a:lstStyle/>
          <a:p>
            <a:r>
              <a:rPr lang="es-ES" sz="1400" dirty="0"/>
              <a:t>Echo: </a:t>
            </a:r>
            <a:r>
              <a:rPr lang="es-ES" sz="1400" dirty="0" err="1"/>
              <a:t>Greek</a:t>
            </a:r>
            <a:r>
              <a:rPr lang="es-ES" sz="1400" dirty="0"/>
              <a:t> Word (</a:t>
            </a:r>
            <a:r>
              <a:rPr lang="es-ES" sz="1400" dirty="0" err="1"/>
              <a:t>Ekho</a:t>
            </a:r>
            <a:r>
              <a:rPr lang="es-ES" sz="1400" dirty="0"/>
              <a:t>), </a:t>
            </a:r>
            <a:r>
              <a:rPr lang="es-ES" sz="1400" dirty="0" err="1"/>
              <a:t>meaning</a:t>
            </a:r>
            <a:r>
              <a:rPr lang="es-ES" sz="1400" dirty="0"/>
              <a:t> </a:t>
            </a:r>
            <a:r>
              <a:rPr lang="es-ES" sz="1400" dirty="0" err="1"/>
              <a:t>reflected</a:t>
            </a:r>
            <a:r>
              <a:rPr lang="es-ES" sz="1400" dirty="0"/>
              <a:t> </a:t>
            </a:r>
            <a:r>
              <a:rPr lang="es-ES" sz="1400" dirty="0" err="1"/>
              <a:t>sound</a:t>
            </a:r>
            <a:r>
              <a:rPr lang="es-ES" sz="1400" dirty="0"/>
              <a:t>. </a:t>
            </a:r>
            <a:r>
              <a:rPr lang="es-ES" sz="1400" dirty="0" err="1"/>
              <a:t>She</a:t>
            </a:r>
            <a:r>
              <a:rPr lang="es-ES" sz="1400" dirty="0"/>
              <a:t> </a:t>
            </a:r>
            <a:r>
              <a:rPr lang="es-ES" sz="1400" dirty="0" err="1"/>
              <a:t>was</a:t>
            </a:r>
            <a:r>
              <a:rPr lang="es-ES" sz="1400" dirty="0"/>
              <a:t> a </a:t>
            </a:r>
            <a:r>
              <a:rPr lang="es-ES" sz="1400" dirty="0" err="1"/>
              <a:t>nymph</a:t>
            </a:r>
            <a:r>
              <a:rPr lang="es-ES" sz="1400" dirty="0"/>
              <a:t>, </a:t>
            </a:r>
            <a:r>
              <a:rPr lang="es-ES" sz="1400" dirty="0" err="1"/>
              <a:t>who</a:t>
            </a:r>
            <a:r>
              <a:rPr lang="es-ES" sz="1400" dirty="0"/>
              <a:t> </a:t>
            </a:r>
            <a:r>
              <a:rPr lang="es-ES" sz="1400" dirty="0" err="1"/>
              <a:t>was</a:t>
            </a:r>
            <a:r>
              <a:rPr lang="es-ES" sz="1400" dirty="0"/>
              <a:t> </a:t>
            </a:r>
            <a:r>
              <a:rPr lang="es-ES" sz="1400" dirty="0" err="1"/>
              <a:t>cursed</a:t>
            </a:r>
            <a:r>
              <a:rPr lang="es-ES" sz="1400" dirty="0"/>
              <a:t> </a:t>
            </a:r>
            <a:r>
              <a:rPr lang="es-ES" sz="1400" dirty="0" err="1"/>
              <a:t>by</a:t>
            </a:r>
            <a:r>
              <a:rPr lang="es-ES" sz="1400" dirty="0"/>
              <a:t> </a:t>
            </a:r>
            <a:r>
              <a:rPr lang="es-ES" sz="1400" dirty="0" err="1"/>
              <a:t>the</a:t>
            </a:r>
            <a:r>
              <a:rPr lang="es-ES" sz="1400" dirty="0"/>
              <a:t> </a:t>
            </a:r>
            <a:r>
              <a:rPr lang="es-ES" sz="1400" dirty="0" err="1"/>
              <a:t>goddess</a:t>
            </a:r>
            <a:r>
              <a:rPr lang="es-ES" sz="1400" dirty="0"/>
              <a:t> Hera, so </a:t>
            </a:r>
            <a:r>
              <a:rPr lang="es-ES" sz="1400" dirty="0" err="1"/>
              <a:t>she</a:t>
            </a:r>
            <a:r>
              <a:rPr lang="es-ES" sz="1400" dirty="0"/>
              <a:t> </a:t>
            </a:r>
            <a:r>
              <a:rPr lang="es-ES" sz="1400" dirty="0" err="1"/>
              <a:t>could</a:t>
            </a:r>
            <a:r>
              <a:rPr lang="es-ES" sz="1400" dirty="0"/>
              <a:t> </a:t>
            </a:r>
            <a:r>
              <a:rPr lang="es-ES" sz="1400" dirty="0" err="1"/>
              <a:t>only</a:t>
            </a:r>
            <a:r>
              <a:rPr lang="es-ES" sz="1400" dirty="0"/>
              <a:t> </a:t>
            </a:r>
            <a:r>
              <a:rPr lang="es-ES" sz="1400" dirty="0" err="1"/>
              <a:t>repeat</a:t>
            </a:r>
            <a:r>
              <a:rPr lang="es-ES" sz="1400" dirty="0"/>
              <a:t> </a:t>
            </a:r>
            <a:r>
              <a:rPr lang="es-ES" sz="1400" dirty="0" err="1"/>
              <a:t>what</a:t>
            </a:r>
            <a:r>
              <a:rPr lang="es-ES" sz="1400" dirty="0"/>
              <a:t> </a:t>
            </a:r>
            <a:r>
              <a:rPr lang="es-ES" sz="1400" dirty="0" err="1"/>
              <a:t>others</a:t>
            </a:r>
            <a:r>
              <a:rPr lang="es-ES" sz="1400" dirty="0"/>
              <a:t> </a:t>
            </a:r>
            <a:r>
              <a:rPr lang="es-ES" sz="1400" dirty="0" err="1"/>
              <a:t>said</a:t>
            </a:r>
            <a:r>
              <a:rPr lang="es-ES" sz="1400" dirty="0"/>
              <a:t>. </a:t>
            </a:r>
            <a:r>
              <a:rPr lang="es-ES" sz="1400" dirty="0" err="1"/>
              <a:t>This</a:t>
            </a:r>
            <a:r>
              <a:rPr lang="es-ES" sz="1400" dirty="0"/>
              <a:t> </a:t>
            </a:r>
            <a:r>
              <a:rPr lang="es-ES" sz="1400" dirty="0" err="1"/>
              <a:t>happened</a:t>
            </a:r>
            <a:r>
              <a:rPr lang="es-ES" sz="1400" dirty="0"/>
              <a:t> as a </a:t>
            </a:r>
            <a:r>
              <a:rPr lang="es-ES" sz="1400" dirty="0" err="1"/>
              <a:t>punishment</a:t>
            </a:r>
            <a:r>
              <a:rPr lang="es-ES" sz="1400" dirty="0"/>
              <a:t> </a:t>
            </a:r>
            <a:r>
              <a:rPr lang="es-ES" sz="1400" dirty="0" err="1"/>
              <a:t>for</a:t>
            </a:r>
            <a:r>
              <a:rPr lang="es-ES" sz="1400" dirty="0"/>
              <a:t> </a:t>
            </a:r>
            <a:r>
              <a:rPr lang="es-ES" sz="1400" dirty="0" err="1"/>
              <a:t>her</a:t>
            </a:r>
            <a:r>
              <a:rPr lang="es-ES" sz="1400" dirty="0"/>
              <a:t> </a:t>
            </a:r>
            <a:r>
              <a:rPr lang="es-ES" sz="1400" dirty="0" err="1"/>
              <a:t>endless</a:t>
            </a:r>
            <a:r>
              <a:rPr lang="es-ES" sz="1400" dirty="0"/>
              <a:t> </a:t>
            </a:r>
            <a:r>
              <a:rPr lang="es-ES" sz="1400" dirty="0" err="1"/>
              <a:t>chatter</a:t>
            </a:r>
            <a:r>
              <a:rPr lang="es-ES" sz="1400" dirty="0"/>
              <a:t>.</a:t>
            </a:r>
            <a:endParaRPr lang="en-US" sz="1400" dirty="0"/>
          </a:p>
        </p:txBody>
      </p:sp>
    </p:spTree>
    <p:extLst>
      <p:ext uri="{BB962C8B-B14F-4D97-AF65-F5344CB8AC3E}">
        <p14:creationId xmlns:p14="http://schemas.microsoft.com/office/powerpoint/2010/main" val="1858041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3"/>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Reverberation time</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543" name="Google Shape;543;p73"/>
          <p:cNvSpPr txBox="1">
            <a:spLocks noGrp="1"/>
          </p:cNvSpPr>
          <p:nvPr>
            <p:ph idx="1"/>
          </p:nvPr>
        </p:nvSpPr>
        <p:spPr>
          <a:xfrm>
            <a:off x="343801" y="1131298"/>
            <a:ext cx="8597000" cy="12912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600" dirty="0"/>
              <a:t>Characteristic of auditoriums and halls</a:t>
            </a:r>
            <a:endParaRPr sz="1600" dirty="0"/>
          </a:p>
          <a:p>
            <a:pPr marL="457178" indent="-317484">
              <a:spcBef>
                <a:spcPts val="800"/>
              </a:spcBef>
              <a:buSzPts val="1400"/>
            </a:pPr>
            <a:r>
              <a:rPr lang="en" sz="1600" dirty="0"/>
              <a:t>Reinforces direct sound</a:t>
            </a:r>
            <a:endParaRPr sz="1600" dirty="0"/>
          </a:p>
          <a:p>
            <a:pPr marL="457178" indent="-317484">
              <a:buSzPts val="1400"/>
            </a:pPr>
            <a:r>
              <a:rPr lang="en" sz="1600" dirty="0"/>
              <a:t>Loss of clarity </a:t>
            </a:r>
            <a:endParaRPr sz="1600" dirty="0"/>
          </a:p>
          <a:p>
            <a:pPr marL="457178" indent="-317484">
              <a:buSzPts val="1400"/>
            </a:pPr>
            <a:r>
              <a:rPr lang="en" sz="1600" dirty="0"/>
              <a:t>Suitable reverb time depends of hall size and purpose (speech: short, organ music: long)</a:t>
            </a:r>
            <a:endParaRPr sz="1600" dirty="0"/>
          </a:p>
        </p:txBody>
      </p:sp>
      <p:pic>
        <p:nvPicPr>
          <p:cNvPr id="544" name="Google Shape;544;p73"/>
          <p:cNvPicPr preferRelativeResize="0"/>
          <p:nvPr/>
        </p:nvPicPr>
        <p:blipFill>
          <a:blip r:embed="rId3">
            <a:alphaModFix/>
          </a:blip>
          <a:stretch>
            <a:fillRect/>
          </a:stretch>
        </p:blipFill>
        <p:spPr>
          <a:xfrm>
            <a:off x="472257" y="2571676"/>
            <a:ext cx="2554324" cy="2435351"/>
          </a:xfrm>
          <a:prstGeom prst="rect">
            <a:avLst/>
          </a:prstGeom>
          <a:noFill/>
          <a:ln>
            <a:noFill/>
          </a:ln>
        </p:spPr>
      </p:pic>
      <p:sp>
        <p:nvSpPr>
          <p:cNvPr id="545" name="Google Shape;545;p73"/>
          <p:cNvSpPr txBox="1"/>
          <p:nvPr/>
        </p:nvSpPr>
        <p:spPr>
          <a:xfrm>
            <a:off x="3548542" y="2571675"/>
            <a:ext cx="4645200" cy="72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1600" b="1" dirty="0">
                <a:solidFill>
                  <a:srgbClr val="3A3838"/>
                </a:solidFill>
              </a:rPr>
              <a:t>Study reverberation:</a:t>
            </a:r>
            <a:endParaRPr sz="1600" b="1" dirty="0">
              <a:solidFill>
                <a:srgbClr val="3A3838"/>
              </a:solidFill>
            </a:endParaRPr>
          </a:p>
          <a:p>
            <a:pPr marL="457178" indent="-317484">
              <a:buClr>
                <a:srgbClr val="3A3838"/>
              </a:buClr>
              <a:buSzPts val="1400"/>
              <a:buChar char="●"/>
            </a:pPr>
            <a:r>
              <a:rPr lang="en" sz="1600" dirty="0">
                <a:solidFill>
                  <a:srgbClr val="3A3838"/>
                </a:solidFill>
              </a:rPr>
              <a:t>Switch on a steady source for time T</a:t>
            </a:r>
            <a:endParaRPr sz="1600" dirty="0">
              <a:solidFill>
                <a:srgbClr val="3A3838"/>
              </a:solidFill>
            </a:endParaRPr>
          </a:p>
          <a:p>
            <a:pPr marL="457178" indent="-317484">
              <a:buClr>
                <a:srgbClr val="3A3838"/>
              </a:buClr>
              <a:buSzPts val="1400"/>
              <a:buChar char="●"/>
            </a:pPr>
            <a:r>
              <a:rPr lang="en" sz="1600" dirty="0">
                <a:solidFill>
                  <a:srgbClr val="3A3838"/>
                </a:solidFill>
              </a:rPr>
              <a:t>Record the sound at a different location in the auditorium</a:t>
            </a:r>
            <a:endParaRPr sz="1600" dirty="0">
              <a:solidFill>
                <a:srgbClr val="3A3838"/>
              </a:solidFill>
            </a:endParaRPr>
          </a:p>
          <a:p>
            <a:r>
              <a:rPr lang="en" sz="1600" dirty="0">
                <a:solidFill>
                  <a:srgbClr val="3A3838"/>
                </a:solidFill>
              </a:rPr>
              <a:t>→ the level of reverberant sound increases in steps when early reflections arrive </a:t>
            </a:r>
            <a:endParaRPr sz="1600" dirty="0">
              <a:solidFill>
                <a:srgbClr val="3A3838"/>
              </a:solidFill>
            </a:endParaRPr>
          </a:p>
          <a:p>
            <a:endParaRPr sz="1600" dirty="0"/>
          </a:p>
        </p:txBody>
      </p:sp>
      <p:sp>
        <p:nvSpPr>
          <p:cNvPr id="2" name="Slide Number Placeholder 1">
            <a:extLst>
              <a:ext uri="{FF2B5EF4-FFF2-40B4-BE49-F238E27FC236}">
                <a16:creationId xmlns:a16="http://schemas.microsoft.com/office/drawing/2014/main" id="{7BA09322-FE7B-49D4-9DEE-9F64A2EB5259}"/>
              </a:ext>
            </a:extLst>
          </p:cNvPr>
          <p:cNvSpPr>
            <a:spLocks noGrp="1"/>
          </p:cNvSpPr>
          <p:nvPr>
            <p:ph type="sldNum" sz="quarter" idx="4"/>
          </p:nvPr>
        </p:nvSpPr>
        <p:spPr/>
        <p:txBody>
          <a:bodyPr/>
          <a:lstStyle/>
          <a:p>
            <a:fld id="{3F14EC2F-B4C8-4C28-9887-3A3EB3168110}" type="slidenum">
              <a:rPr lang="en-US" smtClean="0"/>
              <a:t>49</a:t>
            </a:fld>
            <a:endParaRPr lang="en-US"/>
          </a:p>
        </p:txBody>
      </p:sp>
    </p:spTree>
    <p:extLst>
      <p:ext uri="{BB962C8B-B14F-4D97-AF65-F5344CB8AC3E}">
        <p14:creationId xmlns:p14="http://schemas.microsoft.com/office/powerpoint/2010/main" val="245173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6951-DA53-4414-8CB2-DE65F9D65151}"/>
              </a:ext>
            </a:extLst>
          </p:cNvPr>
          <p:cNvSpPr>
            <a:spLocks noGrp="1"/>
          </p:cNvSpPr>
          <p:nvPr>
            <p:ph type="title"/>
          </p:nvPr>
        </p:nvSpPr>
        <p:spPr/>
        <p:txBody>
          <a:bodyPr/>
          <a:lstStyle/>
          <a:p>
            <a:r>
              <a:rPr lang="en-US" dirty="0"/>
              <a:t>Free oscillation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20C9BE-9ADF-4A63-951D-BE6229B0474C}"/>
                  </a:ext>
                </a:extLst>
              </p:cNvPr>
              <p:cNvSpPr>
                <a:spLocks noGrp="1"/>
              </p:cNvSpPr>
              <p:nvPr>
                <p:ph idx="1"/>
              </p:nvPr>
            </p:nvSpPr>
            <p:spPr>
              <a:xfrm>
                <a:off x="307799" y="1280472"/>
                <a:ext cx="8464955" cy="3263504"/>
              </a:xfrm>
            </p:spPr>
            <p:txBody>
              <a:bodyPr/>
              <a:lstStyle/>
              <a:p>
                <a:r>
                  <a:rPr lang="en-US" sz="2000" dirty="0"/>
                  <a:t>Motion of mass: variation of the position of the mass with respect to time.</a:t>
                </a:r>
              </a:p>
              <a:p>
                <a:pPr lvl="1"/>
                <a:r>
                  <a:rPr lang="en-US" sz="2000" dirty="0"/>
                  <a:t>Position</a:t>
                </a:r>
              </a:p>
              <a:p>
                <a:pPr lvl="1"/>
                <a:r>
                  <a:rPr lang="en-US" sz="2000" dirty="0"/>
                  <a:t>Speed (or velocity) (m/s): rate of temporal change in the position.</a:t>
                </a:r>
              </a:p>
              <a:p>
                <a:pPr lvl="1"/>
                <a:r>
                  <a:rPr lang="en-US" sz="2000" dirty="0"/>
                  <a:t>Acceleration (</a:t>
                </a:r>
                <a14:m>
                  <m:oMath xmlns:m="http://schemas.openxmlformats.org/officeDocument/2006/math">
                    <m:r>
                      <m:rPr>
                        <m:sty m:val="p"/>
                      </m:rPr>
                      <a:rPr lang="fi-FI" sz="2000" b="0" i="0" smtClean="0">
                        <a:latin typeface="Cambria Math" panose="02040503050406030204" pitchFamily="18" charset="0"/>
                      </a:rPr>
                      <m:t>m</m:t>
                    </m:r>
                    <m:r>
                      <a:rPr lang="fi-FI" sz="2000" b="0" i="0" smtClean="0">
                        <a:latin typeface="Cambria Math" panose="02040503050406030204" pitchFamily="18" charset="0"/>
                      </a:rPr>
                      <m:t>/</m:t>
                    </m:r>
                    <m:sSup>
                      <m:sSupPr>
                        <m:ctrlPr>
                          <a:rPr lang="en-US" sz="2000" i="1" smtClean="0">
                            <a:latin typeface="Cambria Math" panose="02040503050406030204" pitchFamily="18" charset="0"/>
                          </a:rPr>
                        </m:ctrlPr>
                      </m:sSupPr>
                      <m:e>
                        <m:r>
                          <a:rPr lang="fi-FI" sz="2000" b="0" i="1" smtClean="0">
                            <a:latin typeface="Cambria Math" panose="02040503050406030204" pitchFamily="18" charset="0"/>
                          </a:rPr>
                          <m:t>𝑠</m:t>
                        </m:r>
                      </m:e>
                      <m:sup>
                        <m:r>
                          <a:rPr lang="fi-FI" sz="2000" b="0" i="1" smtClean="0">
                            <a:latin typeface="Cambria Math" panose="02040503050406030204" pitchFamily="18" charset="0"/>
                          </a:rPr>
                          <m:t>2</m:t>
                        </m:r>
                      </m:sup>
                    </m:sSup>
                  </m:oMath>
                </a14:m>
                <a:r>
                  <a:rPr lang="en-US" sz="2000" dirty="0"/>
                  <a:t>): rate of change of speed.</a:t>
                </a:r>
              </a:p>
              <a:p>
                <a:r>
                  <a:rPr lang="en-US" sz="2000" dirty="0"/>
                  <a:t>Can be expressed as a sinusoidal function that displays periodic motion of a definite period.</a:t>
                </a:r>
              </a:p>
              <a:p>
                <a:pPr marL="235738" lvl="1" indent="0">
                  <a:buNone/>
                </a:pPr>
                <a14:m>
                  <m:oMathPara xmlns:m="http://schemas.openxmlformats.org/officeDocument/2006/math">
                    <m:oMathParaPr>
                      <m:jc m:val="centerGroup"/>
                    </m:oMathParaPr>
                    <m:oMath xmlns:m="http://schemas.openxmlformats.org/officeDocument/2006/math">
                      <m:r>
                        <a:rPr lang="fi-FI" b="0" i="1" smtClean="0">
                          <a:latin typeface="Cambria Math" panose="02040503050406030204" pitchFamily="18" charset="0"/>
                        </a:rPr>
                        <m:t>𝑥</m:t>
                      </m:r>
                      <m:d>
                        <m:dPr>
                          <m:ctrlPr>
                            <a:rPr lang="fi-FI" b="0" i="1" smtClean="0">
                              <a:latin typeface="Cambria Math" panose="02040503050406030204" pitchFamily="18" charset="0"/>
                            </a:rPr>
                          </m:ctrlPr>
                        </m:dPr>
                        <m:e>
                          <m:r>
                            <a:rPr lang="fi-FI" b="0" i="1" smtClean="0">
                              <a:latin typeface="Cambria Math" panose="02040503050406030204" pitchFamily="18" charset="0"/>
                            </a:rPr>
                            <m:t>𝑡</m:t>
                          </m:r>
                        </m:e>
                      </m:d>
                      <m:r>
                        <a:rPr lang="fi-FI" b="0" i="1" smtClean="0">
                          <a:latin typeface="Cambria Math" panose="02040503050406030204" pitchFamily="18" charset="0"/>
                        </a:rPr>
                        <m:t>=</m:t>
                      </m:r>
                      <m:r>
                        <a:rPr lang="fi-FI" b="0" i="1" smtClean="0">
                          <a:latin typeface="Cambria Math" panose="02040503050406030204" pitchFamily="18" charset="0"/>
                        </a:rPr>
                        <m:t>𝐴</m:t>
                      </m:r>
                      <m:r>
                        <a:rPr lang="fi-FI" b="0" i="1" smtClean="0">
                          <a:latin typeface="Cambria Math" panose="02040503050406030204" pitchFamily="18" charset="0"/>
                          <a:ea typeface="Cambria Math" panose="02040503050406030204" pitchFamily="18" charset="0"/>
                        </a:rPr>
                        <m:t>∙</m:t>
                      </m:r>
                      <m:r>
                        <a:rPr lang="fi-FI" b="0" i="1" smtClean="0">
                          <a:latin typeface="Cambria Math" panose="02040503050406030204" pitchFamily="18" charset="0"/>
                        </a:rPr>
                        <m:t>𝑠𝑖𝑛</m:t>
                      </m:r>
                      <m:r>
                        <a:rPr lang="fi-FI" b="0" i="1" smtClean="0">
                          <a:latin typeface="Cambria Math" panose="02040503050406030204" pitchFamily="18" charset="0"/>
                        </a:rPr>
                        <m:t>(</m:t>
                      </m:r>
                      <m:sSub>
                        <m:sSubPr>
                          <m:ctrlPr>
                            <a:rPr lang="fi-FI" b="0" i="1" smtClean="0">
                              <a:latin typeface="Cambria Math" panose="02040503050406030204" pitchFamily="18" charset="0"/>
                            </a:rPr>
                          </m:ctrlPr>
                        </m:sSubPr>
                        <m:e>
                          <m:r>
                            <a:rPr lang="fi-FI" b="0" i="1" smtClean="0">
                              <a:latin typeface="Cambria Math" panose="02040503050406030204" pitchFamily="18" charset="0"/>
                              <a:ea typeface="Cambria Math" panose="02040503050406030204" pitchFamily="18" charset="0"/>
                            </a:rPr>
                            <m:t>𝜔</m:t>
                          </m:r>
                        </m:e>
                        <m:sub>
                          <m:r>
                            <a:rPr lang="fi-FI" b="0" i="1" smtClean="0">
                              <a:latin typeface="Cambria Math" panose="02040503050406030204" pitchFamily="18" charset="0"/>
                            </a:rPr>
                            <m:t>0</m:t>
                          </m:r>
                        </m:sub>
                      </m:sSub>
                      <m:r>
                        <a:rPr lang="fi-FI" b="0" i="1" smtClean="0">
                          <a:latin typeface="Cambria Math" panose="02040503050406030204" pitchFamily="18" charset="0"/>
                        </a:rPr>
                        <m:t>𝑡</m:t>
                      </m:r>
                      <m:r>
                        <a:rPr lang="fi-FI" b="0" i="1" smtClean="0">
                          <a:latin typeface="Cambria Math" panose="02040503050406030204" pitchFamily="18" charset="0"/>
                        </a:rPr>
                        <m:t>+</m:t>
                      </m:r>
                      <m:r>
                        <a:rPr lang="fi-FI" b="0" i="1" smtClean="0">
                          <a:latin typeface="Cambria Math" panose="02040503050406030204" pitchFamily="18" charset="0"/>
                          <a:ea typeface="Cambria Math" panose="02040503050406030204" pitchFamily="18" charset="0"/>
                        </a:rPr>
                        <m:t>𝜑</m:t>
                      </m:r>
                      <m:r>
                        <a:rPr lang="es-ES" b="0" i="1" smtClean="0">
                          <a:latin typeface="Cambria Math" panose="02040503050406030204" pitchFamily="18" charset="0"/>
                          <a:ea typeface="Cambria Math" panose="02040503050406030204" pitchFamily="18" charset="0"/>
                        </a:rPr>
                        <m:t>)</m:t>
                      </m:r>
                    </m:oMath>
                  </m:oMathPara>
                </a14:m>
                <a:endParaRPr lang="fi-FI" b="0" dirty="0"/>
              </a:p>
              <a:p>
                <a:pPr lvl="1"/>
                <a:endParaRPr lang="en-US" dirty="0"/>
              </a:p>
            </p:txBody>
          </p:sp>
        </mc:Choice>
        <mc:Fallback xmlns="">
          <p:sp>
            <p:nvSpPr>
              <p:cNvPr id="3" name="Content Placeholder 2">
                <a:extLst>
                  <a:ext uri="{FF2B5EF4-FFF2-40B4-BE49-F238E27FC236}">
                    <a16:creationId xmlns:a16="http://schemas.microsoft.com/office/drawing/2014/main" id="{7620C9BE-9ADF-4A63-951D-BE6229B0474C}"/>
                  </a:ext>
                </a:extLst>
              </p:cNvPr>
              <p:cNvSpPr>
                <a:spLocks noGrp="1" noRot="1" noChangeAspect="1" noMove="1" noResize="1" noEditPoints="1" noAdjustHandles="1" noChangeArrowheads="1" noChangeShapeType="1" noTextEdit="1"/>
              </p:cNvSpPr>
              <p:nvPr>
                <p:ph idx="1"/>
              </p:nvPr>
            </p:nvSpPr>
            <p:spPr>
              <a:xfrm>
                <a:off x="307799" y="1280472"/>
                <a:ext cx="8464955" cy="3263504"/>
              </a:xfrm>
              <a:blipFill>
                <a:blip r:embed="rId3"/>
                <a:stretch>
                  <a:fillRect l="-648" t="-1682" r="-3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E2B44B7-C403-451F-8A5D-5716367B61B8}"/>
              </a:ext>
            </a:extLst>
          </p:cNvPr>
          <p:cNvSpPr>
            <a:spLocks noGrp="1"/>
          </p:cNvSpPr>
          <p:nvPr>
            <p:ph type="sldNum" sz="quarter" idx="4"/>
          </p:nvPr>
        </p:nvSpPr>
        <p:spPr/>
        <p:txBody>
          <a:bodyPr/>
          <a:lstStyle/>
          <a:p>
            <a:fld id="{3F14EC2F-B4C8-4C28-9887-3A3EB3168110}" type="slidenum">
              <a:rPr lang="en-US" smtClean="0"/>
              <a:t>5</a:t>
            </a:fld>
            <a:endParaRPr lang="en-US"/>
          </a:p>
        </p:txBody>
      </p:sp>
      <p:sp>
        <p:nvSpPr>
          <p:cNvPr id="5" name="TextBox 4">
            <a:extLst>
              <a:ext uri="{FF2B5EF4-FFF2-40B4-BE49-F238E27FC236}">
                <a16:creationId xmlns:a16="http://schemas.microsoft.com/office/drawing/2014/main" id="{A497515F-BE45-42FB-955A-B36FD469D151}"/>
              </a:ext>
            </a:extLst>
          </p:cNvPr>
          <p:cNvSpPr txBox="1"/>
          <p:nvPr/>
        </p:nvSpPr>
        <p:spPr>
          <a:xfrm>
            <a:off x="89296" y="3940335"/>
            <a:ext cx="5204978" cy="1038746"/>
          </a:xfrm>
          <a:prstGeom prst="rect">
            <a:avLst/>
          </a:prstGeom>
          <a:noFill/>
        </p:spPr>
        <p:txBody>
          <a:bodyPr wrap="square" rtlCol="0">
            <a:spAutoFit/>
          </a:bodyPr>
          <a:lstStyle/>
          <a:p>
            <a:pPr marL="685783" indent="0">
              <a:spcBef>
                <a:spcPts val="0"/>
              </a:spcBef>
              <a:buNone/>
            </a:pPr>
            <a:r>
              <a:rPr lang="en-US" sz="1600" i="1" dirty="0"/>
              <a:t>A </a:t>
            </a:r>
            <a:r>
              <a:rPr lang="en-US" sz="1600" dirty="0"/>
              <a:t>is amplitude, maximum displacement</a:t>
            </a:r>
          </a:p>
          <a:p>
            <a:pPr marL="685783" indent="0">
              <a:spcBef>
                <a:spcPts val="0"/>
              </a:spcBef>
              <a:buNone/>
            </a:pPr>
            <a:r>
              <a:rPr lang="en-US" sz="1600" dirty="0"/>
              <a:t>𝜔 is angular frequency, 𝜔=2𝜋</a:t>
            </a:r>
            <a:r>
              <a:rPr lang="en-US" sz="1600" i="1" dirty="0"/>
              <a:t>f, </a:t>
            </a:r>
          </a:p>
          <a:p>
            <a:pPr marL="685783" indent="0">
              <a:spcBef>
                <a:spcPts val="0"/>
              </a:spcBef>
              <a:buNone/>
            </a:pPr>
            <a:r>
              <a:rPr lang="en-US" sz="1600" i="1" dirty="0"/>
              <a:t>t</a:t>
            </a:r>
            <a:r>
              <a:rPr lang="en-US" sz="1600" dirty="0"/>
              <a:t>  is time, 𝜑 is phase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3A2207-380B-CE49-1536-CCCBF331A3AB}"/>
                  </a:ext>
                </a:extLst>
              </p:cNvPr>
              <p:cNvSpPr txBox="1"/>
              <p:nvPr/>
            </p:nvSpPr>
            <p:spPr>
              <a:xfrm>
                <a:off x="6417732" y="3212828"/>
                <a:ext cx="811119" cy="727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r>
                        <a:rPr lang="fi-FI" sz="1600" b="0" i="1" smtClean="0">
                          <a:latin typeface="Cambria Math" panose="02040503050406030204" pitchFamily="18" charset="0"/>
                          <a:ea typeface="Cambria Math" panose="02040503050406030204" pitchFamily="18" charset="0"/>
                        </a:rPr>
                        <m:t>=</m:t>
                      </m:r>
                      <m:rad>
                        <m:radPr>
                          <m:degHide m:val="on"/>
                          <m:ctrlPr>
                            <a:rPr lang="fi-FI" sz="1600" b="0" i="1" smtClean="0">
                              <a:latin typeface="Cambria Math" panose="02040503050406030204" pitchFamily="18" charset="0"/>
                              <a:ea typeface="Cambria Math" panose="02040503050406030204" pitchFamily="18" charset="0"/>
                            </a:rPr>
                          </m:ctrlPr>
                        </m:radPr>
                        <m:deg/>
                        <m:e>
                          <m:f>
                            <m:fPr>
                              <m:ctrlPr>
                                <a:rPr lang="fi-FI" sz="1600" b="0" i="1" smtClean="0">
                                  <a:latin typeface="Cambria Math" panose="02040503050406030204" pitchFamily="18" charset="0"/>
                                  <a:ea typeface="Cambria Math" panose="02040503050406030204" pitchFamily="18" charset="0"/>
                                </a:rPr>
                              </m:ctrlPr>
                            </m:fPr>
                            <m:num>
                              <m:r>
                                <a:rPr lang="fi-FI" sz="1600" b="0" i="1" smtClean="0">
                                  <a:latin typeface="Cambria Math" panose="02040503050406030204" pitchFamily="18" charset="0"/>
                                  <a:ea typeface="Cambria Math" panose="02040503050406030204" pitchFamily="18" charset="0"/>
                                </a:rPr>
                                <m:t>𝑘</m:t>
                              </m:r>
                            </m:num>
                            <m:den>
                              <m:r>
                                <a:rPr lang="fi-FI" sz="1600" b="0" i="1" smtClean="0">
                                  <a:latin typeface="Cambria Math" panose="02040503050406030204" pitchFamily="18" charset="0"/>
                                  <a:ea typeface="Cambria Math" panose="02040503050406030204" pitchFamily="18" charset="0"/>
                                </a:rPr>
                                <m:t>𝑚</m:t>
                              </m:r>
                            </m:den>
                          </m:f>
                        </m:e>
                      </m:rad>
                    </m:oMath>
                  </m:oMathPara>
                </a14:m>
                <a:endParaRPr lang="en-US" sz="1600" dirty="0"/>
              </a:p>
            </p:txBody>
          </p:sp>
        </mc:Choice>
        <mc:Fallback xmlns="">
          <p:sp>
            <p:nvSpPr>
              <p:cNvPr id="6" name="TextBox 5">
                <a:extLst>
                  <a:ext uri="{FF2B5EF4-FFF2-40B4-BE49-F238E27FC236}">
                    <a16:creationId xmlns:a16="http://schemas.microsoft.com/office/drawing/2014/main" id="{1E3A2207-380B-CE49-1536-CCCBF331A3AB}"/>
                  </a:ext>
                </a:extLst>
              </p:cNvPr>
              <p:cNvSpPr txBox="1">
                <a:spLocks noRot="1" noChangeAspect="1" noMove="1" noResize="1" noEditPoints="1" noAdjustHandles="1" noChangeArrowheads="1" noChangeShapeType="1" noTextEdit="1"/>
              </p:cNvSpPr>
              <p:nvPr/>
            </p:nvSpPr>
            <p:spPr>
              <a:xfrm>
                <a:off x="6417732" y="3212828"/>
                <a:ext cx="811119" cy="72750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1851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2" name="Google Shape;552;p74"/>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Reverberation time </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553" name="Google Shape;553;p74"/>
          <p:cNvSpPr txBox="1">
            <a:spLocks noGrp="1"/>
          </p:cNvSpPr>
          <p:nvPr>
            <p:ph idx="1"/>
          </p:nvPr>
        </p:nvSpPr>
        <p:spPr>
          <a:xfrm>
            <a:off x="343917" y="1244756"/>
            <a:ext cx="5094638" cy="15741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Bef>
                <a:spcPts val="800"/>
              </a:spcBef>
            </a:pPr>
            <a:r>
              <a:rPr lang="en-US" sz="1600" dirty="0"/>
              <a:t>T60: </a:t>
            </a:r>
            <a:r>
              <a:rPr lang="en" sz="1600" dirty="0"/>
              <a:t>Time where the sound level decreases by 60 dB.</a:t>
            </a:r>
          </a:p>
          <a:p>
            <a:pPr>
              <a:spcBef>
                <a:spcPts val="800"/>
              </a:spcBef>
            </a:pPr>
            <a:r>
              <a:rPr lang="en" sz="1600" dirty="0"/>
              <a:t>Sound pressure [Pa] decreases approximately exponentially.</a:t>
            </a:r>
          </a:p>
          <a:p>
            <a:pPr>
              <a:spcBef>
                <a:spcPts val="800"/>
              </a:spcBef>
            </a:pPr>
            <a:r>
              <a:rPr lang="en" sz="1600" dirty="0"/>
              <a:t>SPL [dB] decrease is a straight line as a function of time.</a:t>
            </a:r>
            <a:endParaRPr sz="1600" dirty="0"/>
          </a:p>
          <a:p>
            <a:pPr marL="0" indent="0">
              <a:spcBef>
                <a:spcPts val="800"/>
              </a:spcBef>
              <a:buNone/>
            </a:pPr>
            <a:endParaRPr dirty="0"/>
          </a:p>
          <a:p>
            <a:pPr marL="0" indent="0">
              <a:spcBef>
                <a:spcPts val="800"/>
              </a:spcBef>
              <a:buNone/>
            </a:pPr>
            <a:endParaRPr dirty="0"/>
          </a:p>
          <a:p>
            <a:pPr marL="0" indent="0">
              <a:spcBef>
                <a:spcPts val="800"/>
              </a:spcBef>
              <a:buNone/>
            </a:pPr>
            <a:endParaRPr dirty="0"/>
          </a:p>
          <a:p>
            <a:pPr marL="0" indent="0">
              <a:spcBef>
                <a:spcPts val="800"/>
              </a:spcBef>
              <a:buNone/>
            </a:pPr>
            <a:endParaRPr dirty="0"/>
          </a:p>
          <a:p>
            <a:pPr marL="0" indent="0">
              <a:spcBef>
                <a:spcPts val="800"/>
              </a:spcBef>
              <a:buNone/>
            </a:pPr>
            <a:endParaRPr dirty="0"/>
          </a:p>
          <a:p>
            <a:pPr marL="0" indent="0">
              <a:spcBef>
                <a:spcPts val="800"/>
              </a:spcBef>
              <a:buNone/>
            </a:pPr>
            <a:endParaRPr dirty="0"/>
          </a:p>
        </p:txBody>
      </p:sp>
      <p:pic>
        <p:nvPicPr>
          <p:cNvPr id="551" name="Google Shape;551;p74"/>
          <p:cNvPicPr preferRelativeResize="0"/>
          <p:nvPr/>
        </p:nvPicPr>
        <p:blipFill>
          <a:blip r:embed="rId3">
            <a:alphaModFix/>
          </a:blip>
          <a:stretch>
            <a:fillRect/>
          </a:stretch>
        </p:blipFill>
        <p:spPr>
          <a:xfrm>
            <a:off x="3394447" y="4379415"/>
            <a:ext cx="1496891" cy="685800"/>
          </a:xfrm>
          <a:prstGeom prst="rect">
            <a:avLst/>
          </a:prstGeom>
          <a:noFill/>
          <a:ln>
            <a:noFill/>
          </a:ln>
        </p:spPr>
      </p:pic>
      <p:sp>
        <p:nvSpPr>
          <p:cNvPr id="3" name="TextBox 2">
            <a:extLst>
              <a:ext uri="{FF2B5EF4-FFF2-40B4-BE49-F238E27FC236}">
                <a16:creationId xmlns:a16="http://schemas.microsoft.com/office/drawing/2014/main" id="{82406DB1-9F07-4B90-AAF8-2B0E4180B056}"/>
              </a:ext>
            </a:extLst>
          </p:cNvPr>
          <p:cNvSpPr txBox="1"/>
          <p:nvPr/>
        </p:nvSpPr>
        <p:spPr>
          <a:xfrm>
            <a:off x="356131" y="4150781"/>
            <a:ext cx="8600833" cy="830997"/>
          </a:xfrm>
          <a:prstGeom prst="rect">
            <a:avLst/>
          </a:prstGeom>
          <a:noFill/>
        </p:spPr>
        <p:txBody>
          <a:bodyPr wrap="square" rtlCol="0">
            <a:spAutoFit/>
          </a:bodyPr>
          <a:lstStyle/>
          <a:p>
            <a:r>
              <a:rPr lang="en-US" sz="1600" dirty="0"/>
              <a:t>R(t) curve describing the sound level decrease can be obtained from the room impulse response:</a:t>
            </a:r>
          </a:p>
          <a:p>
            <a:endParaRPr lang="en-US" sz="1600" dirty="0"/>
          </a:p>
        </p:txBody>
      </p:sp>
      <p:pic>
        <p:nvPicPr>
          <p:cNvPr id="5" name="Picture 4" descr="Chart, diagram&#10;&#10;Description automatically generated">
            <a:extLst>
              <a:ext uri="{FF2B5EF4-FFF2-40B4-BE49-F238E27FC236}">
                <a16:creationId xmlns:a16="http://schemas.microsoft.com/office/drawing/2014/main" id="{284EF3D8-0A33-4C24-A3AC-0DAB56516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555" y="542262"/>
            <a:ext cx="3459279" cy="3592085"/>
          </a:xfrm>
          <a:prstGeom prst="rect">
            <a:avLst/>
          </a:prstGeom>
        </p:spPr>
      </p:pic>
      <p:sp>
        <p:nvSpPr>
          <p:cNvPr id="2" name="Slide Number Placeholder 1">
            <a:extLst>
              <a:ext uri="{FF2B5EF4-FFF2-40B4-BE49-F238E27FC236}">
                <a16:creationId xmlns:a16="http://schemas.microsoft.com/office/drawing/2014/main" id="{BA77C75C-F4DE-4232-8313-00EA240F8587}"/>
              </a:ext>
            </a:extLst>
          </p:cNvPr>
          <p:cNvSpPr>
            <a:spLocks noGrp="1"/>
          </p:cNvSpPr>
          <p:nvPr>
            <p:ph type="sldNum" sz="quarter" idx="4"/>
          </p:nvPr>
        </p:nvSpPr>
        <p:spPr/>
        <p:txBody>
          <a:bodyPr/>
          <a:lstStyle/>
          <a:p>
            <a:fld id="{3F14EC2F-B4C8-4C28-9887-3A3EB3168110}" type="slidenum">
              <a:rPr lang="en-US" smtClean="0"/>
              <a:t>50</a:t>
            </a:fld>
            <a:endParaRPr lang="en-US"/>
          </a:p>
        </p:txBody>
      </p:sp>
    </p:spTree>
    <p:extLst>
      <p:ext uri="{BB962C8B-B14F-4D97-AF65-F5344CB8AC3E}">
        <p14:creationId xmlns:p14="http://schemas.microsoft.com/office/powerpoint/2010/main" val="4145676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5"/>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Summary </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559" name="Google Shape;559;p75"/>
          <p:cNvSpPr txBox="1">
            <a:spLocks noGrp="1"/>
          </p:cNvSpPr>
          <p:nvPr>
            <p:ph idx="1"/>
          </p:nvPr>
        </p:nvSpPr>
        <p:spPr>
          <a:xfrm>
            <a:off x="322493" y="1280473"/>
            <a:ext cx="78867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800" dirty="0"/>
              <a:t>Sound and vibration </a:t>
            </a:r>
            <a:endParaRPr sz="1800" dirty="0"/>
          </a:p>
          <a:p>
            <a:pPr marL="0" indent="0">
              <a:spcBef>
                <a:spcPts val="800"/>
              </a:spcBef>
              <a:buNone/>
            </a:pPr>
            <a:r>
              <a:rPr lang="en" sz="1800" dirty="0"/>
              <a:t>How sound propagates</a:t>
            </a:r>
            <a:endParaRPr sz="1800" dirty="0"/>
          </a:p>
          <a:p>
            <a:pPr marL="0" indent="0">
              <a:spcBef>
                <a:spcPts val="800"/>
              </a:spcBef>
              <a:buNone/>
            </a:pPr>
            <a:r>
              <a:rPr lang="es-ES" sz="1800" dirty="0" err="1"/>
              <a:t>Properties</a:t>
            </a:r>
            <a:r>
              <a:rPr lang="es-ES" sz="1800" dirty="0"/>
              <a:t> </a:t>
            </a:r>
            <a:r>
              <a:rPr lang="es-ES" sz="1800" dirty="0" err="1"/>
              <a:t>of</a:t>
            </a:r>
            <a:r>
              <a:rPr lang="es-ES" sz="1800" dirty="0"/>
              <a:t> </a:t>
            </a:r>
            <a:r>
              <a:rPr lang="es-ES" sz="1800" dirty="0" err="1"/>
              <a:t>waves</a:t>
            </a:r>
            <a:endParaRPr sz="1800" dirty="0"/>
          </a:p>
          <a:p>
            <a:pPr marL="0" indent="0">
              <a:spcBef>
                <a:spcPts val="800"/>
              </a:spcBef>
              <a:buNone/>
            </a:pPr>
            <a:r>
              <a:rPr lang="en" sz="1800" dirty="0"/>
              <a:t>Acoustic qualities: sound intensity and sound pressure levels</a:t>
            </a:r>
            <a:endParaRPr sz="1800" dirty="0"/>
          </a:p>
          <a:p>
            <a:pPr marL="0" indent="0">
              <a:spcBef>
                <a:spcPts val="800"/>
              </a:spcBef>
              <a:buNone/>
            </a:pPr>
            <a:r>
              <a:rPr lang="en" sz="1800" dirty="0"/>
              <a:t>Room acoustics: reverberation </a:t>
            </a:r>
            <a:endParaRPr sz="1800" dirty="0"/>
          </a:p>
        </p:txBody>
      </p:sp>
      <p:sp>
        <p:nvSpPr>
          <p:cNvPr id="2" name="Slide Number Placeholder 1">
            <a:extLst>
              <a:ext uri="{FF2B5EF4-FFF2-40B4-BE49-F238E27FC236}">
                <a16:creationId xmlns:a16="http://schemas.microsoft.com/office/drawing/2014/main" id="{BF3D0AAE-2AF2-4E5C-883D-E9DF040C25E4}"/>
              </a:ext>
            </a:extLst>
          </p:cNvPr>
          <p:cNvSpPr>
            <a:spLocks noGrp="1"/>
          </p:cNvSpPr>
          <p:nvPr>
            <p:ph type="sldNum" sz="quarter" idx="4"/>
          </p:nvPr>
        </p:nvSpPr>
        <p:spPr/>
        <p:txBody>
          <a:bodyPr/>
          <a:lstStyle/>
          <a:p>
            <a:fld id="{3F14EC2F-B4C8-4C28-9887-3A3EB3168110}" type="slidenum">
              <a:rPr lang="en-US" smtClean="0"/>
              <a:t>51</a:t>
            </a:fld>
            <a:endParaRPr lang="en-US"/>
          </a:p>
        </p:txBody>
      </p:sp>
    </p:spTree>
    <p:extLst>
      <p:ext uri="{BB962C8B-B14F-4D97-AF65-F5344CB8AC3E}">
        <p14:creationId xmlns:p14="http://schemas.microsoft.com/office/powerpoint/2010/main" val="3452058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9C3A-0B3E-425D-BE3C-EBBEF89AF811}"/>
              </a:ext>
            </a:extLst>
          </p:cNvPr>
          <p:cNvSpPr>
            <a:spLocks noGrp="1"/>
          </p:cNvSpPr>
          <p:nvPr>
            <p:ph type="title"/>
          </p:nvPr>
        </p:nvSpPr>
        <p:spPr/>
        <p:txBody>
          <a:bodyPr/>
          <a:lstStyle/>
          <a:p>
            <a:r>
              <a:rPr lang="es-ES" dirty="0"/>
              <a:t>Extra material</a:t>
            </a:r>
            <a:endParaRPr lang="en-US" dirty="0"/>
          </a:p>
        </p:txBody>
      </p:sp>
      <p:sp>
        <p:nvSpPr>
          <p:cNvPr id="3" name="Content Placeholder 2">
            <a:extLst>
              <a:ext uri="{FF2B5EF4-FFF2-40B4-BE49-F238E27FC236}">
                <a16:creationId xmlns:a16="http://schemas.microsoft.com/office/drawing/2014/main" id="{7281D6A1-2414-4E40-BADB-FAAAC9A4FDB4}"/>
              </a:ext>
            </a:extLst>
          </p:cNvPr>
          <p:cNvSpPr>
            <a:spLocks noGrp="1"/>
          </p:cNvSpPr>
          <p:nvPr>
            <p:ph idx="1"/>
          </p:nvPr>
        </p:nvSpPr>
        <p:spPr/>
        <p:txBody>
          <a:bodyPr/>
          <a:lstStyle/>
          <a:p>
            <a:pPr lvl="1"/>
            <a:r>
              <a:rPr lang="es-ES" sz="1800" dirty="0" err="1"/>
              <a:t>Room</a:t>
            </a:r>
            <a:r>
              <a:rPr lang="es-ES" sz="1800" dirty="0"/>
              <a:t> impulse response </a:t>
            </a:r>
            <a:r>
              <a:rPr lang="es-ES" sz="1800" dirty="0" err="1"/>
              <a:t>with</a:t>
            </a:r>
            <a:r>
              <a:rPr lang="es-ES" sz="1800" dirty="0"/>
              <a:t> sine </a:t>
            </a:r>
            <a:r>
              <a:rPr lang="es-ES" sz="1800" dirty="0" err="1"/>
              <a:t>sweep</a:t>
            </a:r>
            <a:endParaRPr lang="es-ES" sz="1800" dirty="0"/>
          </a:p>
          <a:p>
            <a:pPr marL="503622" lvl="2" indent="0">
              <a:buNone/>
            </a:pPr>
            <a:r>
              <a:rPr lang="en-US" sz="1500" dirty="0">
                <a:hlinkClick r:id="rId2"/>
              </a:rPr>
              <a:t>https://www.youtube.com/watch?v=azyrnyeoRkA</a:t>
            </a:r>
            <a:endParaRPr lang="es-ES" sz="1500" dirty="0"/>
          </a:p>
          <a:p>
            <a:pPr lvl="2"/>
            <a:endParaRPr lang="en-US" dirty="0"/>
          </a:p>
        </p:txBody>
      </p:sp>
      <p:sp>
        <p:nvSpPr>
          <p:cNvPr id="4" name="Slide Number Placeholder 3">
            <a:extLst>
              <a:ext uri="{FF2B5EF4-FFF2-40B4-BE49-F238E27FC236}">
                <a16:creationId xmlns:a16="http://schemas.microsoft.com/office/drawing/2014/main" id="{46AD1D33-FD60-44E4-98D1-A4FF952E3668}"/>
              </a:ext>
            </a:extLst>
          </p:cNvPr>
          <p:cNvSpPr>
            <a:spLocks noGrp="1"/>
          </p:cNvSpPr>
          <p:nvPr>
            <p:ph type="sldNum" sz="quarter" idx="4"/>
          </p:nvPr>
        </p:nvSpPr>
        <p:spPr/>
        <p:txBody>
          <a:bodyPr/>
          <a:lstStyle/>
          <a:p>
            <a:fld id="{3F14EC2F-B4C8-4C28-9887-3A3EB3168110}" type="slidenum">
              <a:rPr lang="en-US" smtClean="0"/>
              <a:t>52</a:t>
            </a:fld>
            <a:endParaRPr lang="en-US"/>
          </a:p>
        </p:txBody>
      </p:sp>
    </p:spTree>
    <p:extLst>
      <p:ext uri="{BB962C8B-B14F-4D97-AF65-F5344CB8AC3E}">
        <p14:creationId xmlns:p14="http://schemas.microsoft.com/office/powerpoint/2010/main" val="1652154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F9ED-4BA5-434B-82AC-37A06E1E8C1D}"/>
              </a:ext>
            </a:extLst>
          </p:cNvPr>
          <p:cNvSpPr>
            <a:spLocks noGrp="1"/>
          </p:cNvSpPr>
          <p:nvPr>
            <p:ph type="title"/>
          </p:nvPr>
        </p:nvSpPr>
        <p:spPr/>
        <p:txBody>
          <a:bodyPr/>
          <a:lstStyle/>
          <a:p>
            <a:r>
              <a:rPr lang="es-ES" dirty="0" err="1"/>
              <a:t>Frequency</a:t>
            </a:r>
            <a:r>
              <a:rPr lang="es-ES" dirty="0"/>
              <a:t> </a:t>
            </a:r>
            <a:r>
              <a:rPr lang="es-ES" dirty="0" err="1"/>
              <a:t>of</a:t>
            </a:r>
            <a:r>
              <a:rPr lang="es-ES" dirty="0"/>
              <a:t> free </a:t>
            </a:r>
            <a:r>
              <a:rPr lang="es-ES" dirty="0" err="1"/>
              <a:t>oscillation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AFD98F-9CDA-4556-98F9-B68CF1954BC5}"/>
                  </a:ext>
                </a:extLst>
              </p:cNvPr>
              <p:cNvSpPr>
                <a:spLocks noGrp="1"/>
              </p:cNvSpPr>
              <p:nvPr>
                <p:ph idx="1"/>
              </p:nvPr>
            </p:nvSpPr>
            <p:spPr/>
            <p:txBody>
              <a:bodyPr/>
              <a:lstStyle/>
              <a:p>
                <a:pPr marL="274320" indent="-182880">
                  <a:spcBef>
                    <a:spcPts val="600"/>
                  </a:spcBef>
                  <a:buSzPts val="1400"/>
                </a:pPr>
                <a:r>
                  <a:rPr lang="en-US" sz="1800" dirty="0"/>
                  <a:t>The frequency of free oscillation can be determined following the energy preservation law of a dynamical system.</a:t>
                </a:r>
              </a:p>
              <a:p>
                <a:pPr marL="274320" indent="-182880">
                  <a:spcBef>
                    <a:spcPts val="600"/>
                  </a:spcBef>
                  <a:buSzPts val="1400"/>
                </a:pPr>
                <a:r>
                  <a:rPr lang="en-US" sz="1800" dirty="0"/>
                  <a:t>Frequency </a:t>
                </a:r>
                <a14:m>
                  <m:oMath xmlns:m="http://schemas.openxmlformats.org/officeDocument/2006/math">
                    <m:r>
                      <a:rPr lang="es-ES" sz="1800" b="0" i="1" smtClean="0">
                        <a:latin typeface="Cambria Math" panose="02040503050406030204" pitchFamily="18" charset="0"/>
                      </a:rPr>
                      <m:t>𝑓</m:t>
                    </m:r>
                  </m:oMath>
                </a14:m>
                <a:r>
                  <a:rPr lang="en-US" sz="1800" dirty="0"/>
                  <a:t> does not depend on amplitude</a:t>
                </a:r>
              </a:p>
              <a:p>
                <a:pPr marL="274320" indent="-182880">
                  <a:spcBef>
                    <a:spcPts val="0"/>
                  </a:spcBef>
                  <a:buSzPts val="1400"/>
                </a:pPr>
                <a:r>
                  <a:rPr lang="en-US" sz="1800" dirty="0"/>
                  <a:t>The system vibrates most easily around characteristic frequency </a:t>
                </a:r>
                <a14:m>
                  <m:oMath xmlns:m="http://schemas.openxmlformats.org/officeDocument/2006/math">
                    <m:sSub>
                      <m:sSubPr>
                        <m:ctrlPr>
                          <a:rPr lang="en-US" sz="1800" i="1">
                            <a:latin typeface="Cambria Math" panose="02040503050406030204" pitchFamily="18" charset="0"/>
                          </a:rPr>
                        </m:ctrlPr>
                      </m:sSubPr>
                      <m:e>
                        <m:r>
                          <a:rPr lang="es-ES" sz="1800" i="1">
                            <a:latin typeface="Cambria Math" panose="02040503050406030204" pitchFamily="18" charset="0"/>
                          </a:rPr>
                          <m:t>𝑓</m:t>
                        </m:r>
                      </m:e>
                      <m:sub>
                        <m:r>
                          <a:rPr lang="es-ES" sz="1800" i="1">
                            <a:latin typeface="Cambria Math" panose="02040503050406030204" pitchFamily="18" charset="0"/>
                          </a:rPr>
                          <m:t>𝑟𝑒𝑠</m:t>
                        </m:r>
                      </m:sub>
                    </m:sSub>
                  </m:oMath>
                </a14:m>
                <a:r>
                  <a:rPr lang="en-US" sz="1800" dirty="0"/>
                  <a:t> </a:t>
                </a:r>
                <a:endParaRPr lang="en-US" sz="1800" baseline="-25000" dirty="0"/>
              </a:p>
              <a:p>
                <a:endParaRPr lang="en-US" dirty="0"/>
              </a:p>
            </p:txBody>
          </p:sp>
        </mc:Choice>
        <mc:Fallback xmlns="">
          <p:sp>
            <p:nvSpPr>
              <p:cNvPr id="3" name="Content Placeholder 2">
                <a:extLst>
                  <a:ext uri="{FF2B5EF4-FFF2-40B4-BE49-F238E27FC236}">
                    <a16:creationId xmlns:a16="http://schemas.microsoft.com/office/drawing/2014/main" id="{70AFD98F-9CDA-4556-98F9-B68CF1954BC5}"/>
                  </a:ext>
                </a:extLst>
              </p:cNvPr>
              <p:cNvSpPr>
                <a:spLocks noGrp="1" noRot="1" noChangeAspect="1" noMove="1" noResize="1" noEditPoints="1" noAdjustHandles="1" noChangeArrowheads="1" noChangeShapeType="1" noTextEdit="1"/>
              </p:cNvSpPr>
              <p:nvPr>
                <p:ph idx="1"/>
              </p:nvPr>
            </p:nvSpPr>
            <p:spPr>
              <a:blipFill>
                <a:blip r:embed="rId2"/>
                <a:stretch>
                  <a:fillRect t="-16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54C850-4E17-40ED-9BA1-4F71ADA39536}"/>
              </a:ext>
            </a:extLst>
          </p:cNvPr>
          <p:cNvSpPr>
            <a:spLocks noGrp="1"/>
          </p:cNvSpPr>
          <p:nvPr>
            <p:ph type="sldNum" sz="quarter" idx="4"/>
          </p:nvPr>
        </p:nvSpPr>
        <p:spPr/>
        <p:txBody>
          <a:bodyPr/>
          <a:lstStyle/>
          <a:p>
            <a:fld id="{3F14EC2F-B4C8-4C28-9887-3A3EB3168110}" type="slidenum">
              <a:rPr lang="en-US" smtClean="0"/>
              <a:t>6</a:t>
            </a:fld>
            <a:endParaRPr lang="en-US"/>
          </a:p>
        </p:txBody>
      </p:sp>
      <p:pic>
        <p:nvPicPr>
          <p:cNvPr id="5" name="Google Shape;361;p48">
            <a:extLst>
              <a:ext uri="{FF2B5EF4-FFF2-40B4-BE49-F238E27FC236}">
                <a16:creationId xmlns:a16="http://schemas.microsoft.com/office/drawing/2014/main" id="{7B649224-D542-439A-8CE3-BFC30A1E65C2}"/>
              </a:ext>
            </a:extLst>
          </p:cNvPr>
          <p:cNvPicPr preferRelativeResize="0"/>
          <p:nvPr/>
        </p:nvPicPr>
        <p:blipFill>
          <a:blip r:embed="rId3">
            <a:alphaModFix/>
          </a:blip>
          <a:stretch>
            <a:fillRect/>
          </a:stretch>
        </p:blipFill>
        <p:spPr>
          <a:xfrm>
            <a:off x="3319328" y="2686549"/>
            <a:ext cx="1372829" cy="649631"/>
          </a:xfrm>
          <a:prstGeom prst="rect">
            <a:avLst/>
          </a:prstGeom>
          <a:noFill/>
          <a:ln>
            <a:noFill/>
          </a:ln>
        </p:spPr>
      </p:pic>
      <p:sp>
        <p:nvSpPr>
          <p:cNvPr id="6" name="TextBox 5">
            <a:extLst>
              <a:ext uri="{FF2B5EF4-FFF2-40B4-BE49-F238E27FC236}">
                <a16:creationId xmlns:a16="http://schemas.microsoft.com/office/drawing/2014/main" id="{82B49524-2A08-4BA1-A1C4-D2C6F6448E57}"/>
              </a:ext>
            </a:extLst>
          </p:cNvPr>
          <p:cNvSpPr txBox="1"/>
          <p:nvPr/>
        </p:nvSpPr>
        <p:spPr>
          <a:xfrm>
            <a:off x="485422" y="3570639"/>
            <a:ext cx="8139832" cy="923330"/>
          </a:xfrm>
          <a:prstGeom prst="rect">
            <a:avLst/>
          </a:prstGeom>
          <a:noFill/>
        </p:spPr>
        <p:txBody>
          <a:bodyPr wrap="square" rtlCol="0">
            <a:spAutoFit/>
          </a:bodyPr>
          <a:lstStyle/>
          <a:p>
            <a:r>
              <a:rPr lang="en-US" sz="1800" dirty="0"/>
              <a:t>A sinusoidal function is a periodic function that can be expressed by a single frequency.</a:t>
            </a:r>
          </a:p>
          <a:p>
            <a:r>
              <a:rPr lang="en-US" sz="1800" dirty="0"/>
              <a:t>	Mass-spring system = simple oscillator</a:t>
            </a:r>
          </a:p>
        </p:txBody>
      </p:sp>
    </p:spTree>
    <p:extLst>
      <p:ext uri="{BB962C8B-B14F-4D97-AF65-F5344CB8AC3E}">
        <p14:creationId xmlns:p14="http://schemas.microsoft.com/office/powerpoint/2010/main" val="4014809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4E33-6942-4766-931E-9D9677788B9F}"/>
              </a:ext>
            </a:extLst>
          </p:cNvPr>
          <p:cNvSpPr>
            <a:spLocks noGrp="1"/>
          </p:cNvSpPr>
          <p:nvPr>
            <p:ph type="title"/>
          </p:nvPr>
        </p:nvSpPr>
        <p:spPr>
          <a:xfrm>
            <a:off x="307800" y="683792"/>
            <a:ext cx="7886700" cy="484212"/>
          </a:xfrm>
        </p:spPr>
        <p:txBody>
          <a:bodyPr anchor="t">
            <a:normAutofit/>
          </a:bodyPr>
          <a:lstStyle/>
          <a:p>
            <a:r>
              <a:rPr lang="es-ES" sz="2800" dirty="0"/>
              <a:t>Simple </a:t>
            </a:r>
            <a:r>
              <a:rPr lang="es-ES" sz="2800" dirty="0" err="1"/>
              <a:t>harmonic</a:t>
            </a:r>
            <a:r>
              <a:rPr lang="es-ES" sz="2800" dirty="0"/>
              <a:t> </a:t>
            </a:r>
            <a:r>
              <a:rPr lang="es-ES" sz="2800" dirty="0" err="1"/>
              <a:t>motion</a:t>
            </a:r>
            <a:r>
              <a:rPr lang="es-ES" sz="2800" dirty="0"/>
              <a:t> (SHM)</a:t>
            </a:r>
            <a:endParaRPr lang="en-US" sz="2800" dirty="0"/>
          </a:p>
        </p:txBody>
      </p:sp>
      <p:sp>
        <p:nvSpPr>
          <p:cNvPr id="4" name="Slide Number Placeholder 3">
            <a:extLst>
              <a:ext uri="{FF2B5EF4-FFF2-40B4-BE49-F238E27FC236}">
                <a16:creationId xmlns:a16="http://schemas.microsoft.com/office/drawing/2014/main" id="{21C6E908-72B0-47B2-8274-E07CAA46356E}"/>
              </a:ext>
            </a:extLst>
          </p:cNvPr>
          <p:cNvSpPr>
            <a:spLocks noGrp="1"/>
          </p:cNvSpPr>
          <p:nvPr>
            <p:ph type="sldNum" sz="quarter" idx="4"/>
          </p:nvPr>
        </p:nvSpPr>
        <p:spPr>
          <a:xfrm>
            <a:off x="8772755" y="4867277"/>
            <a:ext cx="281949" cy="190511"/>
          </a:xfrm>
        </p:spPr>
        <p:txBody>
          <a:bodyPr anchor="b">
            <a:normAutofit/>
          </a:bodyPr>
          <a:lstStyle/>
          <a:p>
            <a:pPr>
              <a:lnSpc>
                <a:spcPct val="90000"/>
              </a:lnSpc>
              <a:spcAft>
                <a:spcPts val="600"/>
              </a:spcAft>
            </a:pPr>
            <a:fld id="{3F14EC2F-B4C8-4C28-9887-3A3EB3168110}" type="slidenum">
              <a:rPr lang="en-US" sz="700" smtClean="0"/>
              <a:pPr>
                <a:lnSpc>
                  <a:spcPct val="90000"/>
                </a:lnSpc>
                <a:spcAft>
                  <a:spcPts val="600"/>
                </a:spcAft>
              </a:pPr>
              <a:t>7</a:t>
            </a:fld>
            <a:endParaRPr lang="en-US" sz="700"/>
          </a:p>
        </p:txBody>
      </p:sp>
      <p:pic>
        <p:nvPicPr>
          <p:cNvPr id="12" name="Content Placeholder 11" descr="Diagram&#10;&#10;Description automatically generated">
            <a:extLst>
              <a:ext uri="{FF2B5EF4-FFF2-40B4-BE49-F238E27FC236}">
                <a16:creationId xmlns:a16="http://schemas.microsoft.com/office/drawing/2014/main" id="{A7B616D5-68AC-4612-BF24-1401590F71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523" y="1747999"/>
            <a:ext cx="3693212" cy="1785053"/>
          </a:xfrm>
        </p:spPr>
      </p:pic>
      <p:sp>
        <p:nvSpPr>
          <p:cNvPr id="13" name="TextBox 12">
            <a:extLst>
              <a:ext uri="{FF2B5EF4-FFF2-40B4-BE49-F238E27FC236}">
                <a16:creationId xmlns:a16="http://schemas.microsoft.com/office/drawing/2014/main" id="{678CA910-EBAF-4A73-9BB8-1F53E8E11BC8}"/>
              </a:ext>
            </a:extLst>
          </p:cNvPr>
          <p:cNvSpPr txBox="1"/>
          <p:nvPr/>
        </p:nvSpPr>
        <p:spPr>
          <a:xfrm>
            <a:off x="4776395" y="1791148"/>
            <a:ext cx="2252540" cy="1754326"/>
          </a:xfrm>
          <a:prstGeom prst="rect">
            <a:avLst/>
          </a:prstGeom>
          <a:noFill/>
        </p:spPr>
        <p:txBody>
          <a:bodyPr wrap="none" rtlCol="0">
            <a:spAutoFit/>
          </a:bodyPr>
          <a:lstStyle/>
          <a:p>
            <a:r>
              <a:rPr lang="es-ES" b="1" dirty="0" err="1"/>
              <a:t>Examples</a:t>
            </a:r>
            <a:r>
              <a:rPr lang="es-ES" b="1" dirty="0"/>
              <a:t>:</a:t>
            </a:r>
          </a:p>
          <a:p>
            <a:pPr marL="285750" indent="-285750">
              <a:buFont typeface="Arial" panose="020B0604020202020204" pitchFamily="34" charset="0"/>
              <a:buChar char="•"/>
            </a:pPr>
            <a:r>
              <a:rPr lang="es-ES" dirty="0" err="1"/>
              <a:t>Pendulum</a:t>
            </a:r>
            <a:r>
              <a:rPr lang="es-ES" dirty="0"/>
              <a:t> in </a:t>
            </a:r>
            <a:r>
              <a:rPr lang="es-ES" dirty="0" err="1"/>
              <a:t>the</a:t>
            </a:r>
            <a:r>
              <a:rPr lang="es-ES" dirty="0"/>
              <a:t> </a:t>
            </a:r>
            <a:r>
              <a:rPr lang="es-ES" dirty="0" err="1"/>
              <a:t>clocks</a:t>
            </a:r>
            <a:endParaRPr lang="es-ES" dirty="0"/>
          </a:p>
          <a:p>
            <a:pPr marL="285750" indent="-285750">
              <a:buFont typeface="Arial" panose="020B0604020202020204" pitchFamily="34" charset="0"/>
              <a:buChar char="•"/>
            </a:pPr>
            <a:r>
              <a:rPr lang="es-ES" dirty="0"/>
              <a:t>Swing</a:t>
            </a:r>
          </a:p>
          <a:p>
            <a:pPr marL="285750" indent="-285750">
              <a:buFont typeface="Arial" panose="020B0604020202020204" pitchFamily="34" charset="0"/>
              <a:buChar char="•"/>
            </a:pPr>
            <a:r>
              <a:rPr lang="es-ES" dirty="0"/>
              <a:t>Car shock absorber</a:t>
            </a:r>
          </a:p>
          <a:p>
            <a:pPr marL="285750" indent="-285750">
              <a:buFont typeface="Arial" panose="020B0604020202020204" pitchFamily="34" charset="0"/>
              <a:buChar char="•"/>
            </a:pPr>
            <a:r>
              <a:rPr lang="es-ES" dirty="0"/>
              <a:t>Musical </a:t>
            </a:r>
            <a:r>
              <a:rPr lang="es-ES" dirty="0" err="1"/>
              <a:t>instruments</a:t>
            </a:r>
            <a:endParaRPr lang="es-ES" dirty="0"/>
          </a:p>
          <a:p>
            <a:pPr marL="285750" indent="-285750">
              <a:buFont typeface="Arial" panose="020B0604020202020204" pitchFamily="34" charset="0"/>
              <a:buChar char="•"/>
            </a:pPr>
            <a:r>
              <a:rPr lang="es-ES" dirty="0" err="1"/>
              <a:t>Bungee</a:t>
            </a:r>
            <a:r>
              <a:rPr lang="es-ES" dirty="0"/>
              <a:t> jumping</a:t>
            </a:r>
          </a:p>
          <a:p>
            <a:pPr marL="285750" indent="-285750">
              <a:buFont typeface="Arial" panose="020B0604020202020204" pitchFamily="34" charset="0"/>
              <a:buChar char="•"/>
            </a:pPr>
            <a:r>
              <a:rPr lang="es-ES" dirty="0" err="1"/>
              <a:t>Hearing</a:t>
            </a:r>
            <a:endParaRPr lang="es-E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13044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9"/>
          <p:cNvSpPr txBox="1">
            <a:spLocks noGrp="1"/>
          </p:cNvSpPr>
          <p:nvPr>
            <p:ph idx="1"/>
          </p:nvPr>
        </p:nvSpPr>
        <p:spPr>
          <a:xfrm>
            <a:off x="322500" y="1280473"/>
            <a:ext cx="7886700" cy="7623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dirty="0"/>
              <a:t>In practice, there is an energy loss, so the amplitude of the oscillation decreases exponentially in time.</a:t>
            </a:r>
            <a:endParaRPr dirty="0"/>
          </a:p>
          <a:p>
            <a:pPr marL="0" indent="0">
              <a:spcBef>
                <a:spcPts val="800"/>
              </a:spcBef>
              <a:buNone/>
            </a:pPr>
            <a:endParaRPr b="1" dirty="0"/>
          </a:p>
        </p:txBody>
      </p:sp>
      <p:pic>
        <p:nvPicPr>
          <p:cNvPr id="368" name="Google Shape;368;p49"/>
          <p:cNvPicPr preferRelativeResize="0"/>
          <p:nvPr/>
        </p:nvPicPr>
        <p:blipFill>
          <a:blip r:embed="rId3">
            <a:alphaModFix/>
          </a:blip>
          <a:stretch>
            <a:fillRect/>
          </a:stretch>
        </p:blipFill>
        <p:spPr>
          <a:xfrm>
            <a:off x="1589375" y="2153000"/>
            <a:ext cx="5352950" cy="1774775"/>
          </a:xfrm>
          <a:prstGeom prst="rect">
            <a:avLst/>
          </a:prstGeom>
          <a:noFill/>
          <a:ln>
            <a:noFill/>
          </a:ln>
        </p:spPr>
      </p:pic>
      <p:sp>
        <p:nvSpPr>
          <p:cNvPr id="369" name="Google Shape;369;p49"/>
          <p:cNvSpPr txBox="1"/>
          <p:nvPr/>
        </p:nvSpPr>
        <p:spPr>
          <a:xfrm>
            <a:off x="1969400" y="3794875"/>
            <a:ext cx="5352900" cy="26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a:solidFill>
                  <a:srgbClr val="3A3838"/>
                </a:solidFill>
              </a:rPr>
              <a:t>From: Pulkki, Karjalainen, Communication Acoustics: An Introduction to Speech, Audio and Psychoacoustics</a:t>
            </a:r>
            <a:endParaRPr sz="800">
              <a:solidFill>
                <a:srgbClr val="3A3838"/>
              </a:solidFill>
            </a:endParaRPr>
          </a:p>
        </p:txBody>
      </p:sp>
      <p:sp>
        <p:nvSpPr>
          <p:cNvPr id="6" name="Title 1">
            <a:extLst>
              <a:ext uri="{FF2B5EF4-FFF2-40B4-BE49-F238E27FC236}">
                <a16:creationId xmlns:a16="http://schemas.microsoft.com/office/drawing/2014/main" id="{6D1158B6-5322-4BBC-873E-218EADCFF20E}"/>
              </a:ext>
            </a:extLst>
          </p:cNvPr>
          <p:cNvSpPr txBox="1">
            <a:spLocks/>
          </p:cNvSpPr>
          <p:nvPr/>
        </p:nvSpPr>
        <p:spPr>
          <a:xfrm>
            <a:off x="322500" y="708558"/>
            <a:ext cx="7886700" cy="484212"/>
          </a:xfrm>
          <a:prstGeom prst="rect">
            <a:avLst/>
          </a:prstGeom>
        </p:spPr>
        <p:txBody>
          <a:bodyPr vert="horz" lIns="68580" tIns="34290" rIns="68580" bIns="34290" rtlCol="0" anchor="t" anchorCtr="0">
            <a:noAutofit/>
          </a:bodyPr>
          <a:lstStyle>
            <a:lvl1pPr algn="l" defTabSz="914400" rtl="0" eaLnBrk="1" latinLnBrk="0" hangingPunct="1">
              <a:lnSpc>
                <a:spcPct val="90000"/>
              </a:lnSpc>
              <a:spcBef>
                <a:spcPct val="0"/>
              </a:spcBef>
              <a:buNone/>
              <a:defRPr sz="4000" b="1" i="0" kern="1200">
                <a:solidFill>
                  <a:srgbClr val="4E008E"/>
                </a:solidFill>
                <a:latin typeface="Arial" panose="020B0604020202020204" pitchFamily="34" charset="0"/>
                <a:ea typeface="+mj-ea"/>
                <a:cs typeface="Arial" panose="020B0604020202020204" pitchFamily="34" charset="0"/>
              </a:defRPr>
            </a:lvl1pPr>
          </a:lstStyle>
          <a:p>
            <a:r>
              <a:rPr lang="en" sz="3000" dirty="0"/>
              <a:t>Free vibration and damping</a:t>
            </a:r>
            <a:endParaRPr lang="en-US" sz="3000" dirty="0"/>
          </a:p>
        </p:txBody>
      </p:sp>
      <p:sp>
        <p:nvSpPr>
          <p:cNvPr id="2" name="Slide Number Placeholder 1">
            <a:extLst>
              <a:ext uri="{FF2B5EF4-FFF2-40B4-BE49-F238E27FC236}">
                <a16:creationId xmlns:a16="http://schemas.microsoft.com/office/drawing/2014/main" id="{448B8F36-2B01-45F0-B7F1-286228B09949}"/>
              </a:ext>
            </a:extLst>
          </p:cNvPr>
          <p:cNvSpPr>
            <a:spLocks noGrp="1"/>
          </p:cNvSpPr>
          <p:nvPr>
            <p:ph type="sldNum" sz="quarter" idx="4"/>
          </p:nvPr>
        </p:nvSpPr>
        <p:spPr/>
        <p:txBody>
          <a:bodyPr/>
          <a:lstStyle/>
          <a:p>
            <a:fld id="{3F14EC2F-B4C8-4C28-9887-3A3EB3168110}" type="slidenum">
              <a:rPr lang="en-US" smtClean="0"/>
              <a:t>8</a:t>
            </a:fld>
            <a:endParaRPr lang="en-US"/>
          </a:p>
        </p:txBody>
      </p:sp>
      <p:sp>
        <p:nvSpPr>
          <p:cNvPr id="3" name="TextBox 2">
            <a:extLst>
              <a:ext uri="{FF2B5EF4-FFF2-40B4-BE49-F238E27FC236}">
                <a16:creationId xmlns:a16="http://schemas.microsoft.com/office/drawing/2014/main" id="{546EE74A-AC4D-4B72-B554-E51A0DEF65BB}"/>
              </a:ext>
            </a:extLst>
          </p:cNvPr>
          <p:cNvSpPr txBox="1"/>
          <p:nvPr/>
        </p:nvSpPr>
        <p:spPr>
          <a:xfrm>
            <a:off x="457200" y="4181026"/>
            <a:ext cx="7752000" cy="646331"/>
          </a:xfrm>
          <a:prstGeom prst="rect">
            <a:avLst/>
          </a:prstGeom>
          <a:noFill/>
        </p:spPr>
        <p:txBody>
          <a:bodyPr wrap="square" rtlCol="0">
            <a:spAutoFit/>
          </a:bodyPr>
          <a:lstStyle/>
          <a:p>
            <a:r>
              <a:rPr lang="en-US" sz="1800" dirty="0"/>
              <a:t>This is because energy exchange between potential and kinetic energy does not last for long due to a loss of dynamical energy.</a:t>
            </a:r>
          </a:p>
        </p:txBody>
      </p:sp>
    </p:spTree>
    <p:extLst>
      <p:ext uri="{BB962C8B-B14F-4D97-AF65-F5344CB8AC3E}">
        <p14:creationId xmlns:p14="http://schemas.microsoft.com/office/powerpoint/2010/main" val="1207276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50"/>
          <p:cNvSpPr txBox="1">
            <a:spLocks noGrp="1"/>
          </p:cNvSpPr>
          <p:nvPr>
            <p:ph idx="1"/>
          </p:nvPr>
        </p:nvSpPr>
        <p:spPr>
          <a:xfrm>
            <a:off x="3251346" y="1089964"/>
            <a:ext cx="5168807" cy="3777313"/>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dirty="0"/>
              <a:t>Multiple masses create more complicated oscillations</a:t>
            </a:r>
            <a:endParaRPr dirty="0"/>
          </a:p>
          <a:p>
            <a:pPr marL="0" indent="0">
              <a:spcBef>
                <a:spcPts val="800"/>
              </a:spcBef>
              <a:buNone/>
            </a:pPr>
            <a:r>
              <a:rPr lang="en" dirty="0"/>
              <a:t>Two masses with two degrees of freedom:</a:t>
            </a:r>
            <a:endParaRPr dirty="0"/>
          </a:p>
          <a:p>
            <a:pPr marL="0" indent="0">
              <a:spcBef>
                <a:spcPts val="800"/>
              </a:spcBef>
              <a:buNone/>
            </a:pPr>
            <a:r>
              <a:rPr lang="en" b="1" dirty="0"/>
              <a:t>Longitudinal vibration</a:t>
            </a:r>
            <a:r>
              <a:rPr lang="en" dirty="0"/>
              <a:t>:</a:t>
            </a:r>
            <a:endParaRPr dirty="0"/>
          </a:p>
          <a:p>
            <a:pPr marL="457178" indent="-317484">
              <a:spcBef>
                <a:spcPts val="800"/>
              </a:spcBef>
              <a:buSzPts val="1400"/>
            </a:pPr>
            <a:r>
              <a:rPr lang="en" dirty="0"/>
              <a:t>horizontal, in direction of coupling </a:t>
            </a:r>
            <a:endParaRPr dirty="0"/>
          </a:p>
          <a:p>
            <a:pPr marL="457178" indent="-317484">
              <a:buSzPts val="1400"/>
            </a:pPr>
            <a:r>
              <a:rPr lang="en" dirty="0"/>
              <a:t>masses moving into same or opposite directions</a:t>
            </a:r>
            <a:endParaRPr dirty="0"/>
          </a:p>
          <a:p>
            <a:pPr marL="457178" indent="-317484">
              <a:buSzPts val="1400"/>
            </a:pPr>
            <a:r>
              <a:rPr lang="en" dirty="0"/>
              <a:t>e.g. air column in wind instrument</a:t>
            </a:r>
            <a:endParaRPr dirty="0"/>
          </a:p>
          <a:p>
            <a:pPr marL="0" indent="0">
              <a:spcBef>
                <a:spcPts val="800"/>
              </a:spcBef>
              <a:buNone/>
            </a:pPr>
            <a:r>
              <a:rPr lang="en" b="1" dirty="0"/>
              <a:t>Transversal vibration</a:t>
            </a:r>
            <a:r>
              <a:rPr lang="en" dirty="0"/>
              <a:t>:</a:t>
            </a:r>
            <a:endParaRPr dirty="0"/>
          </a:p>
          <a:p>
            <a:pPr marL="457178" indent="-317484">
              <a:spcBef>
                <a:spcPts val="800"/>
              </a:spcBef>
              <a:buSzPts val="1400"/>
            </a:pPr>
            <a:r>
              <a:rPr lang="en" dirty="0"/>
              <a:t>perpendicular to direction of coupling</a:t>
            </a:r>
            <a:endParaRPr dirty="0"/>
          </a:p>
          <a:p>
            <a:pPr marL="457178" indent="-317484">
              <a:buSzPts val="1400"/>
            </a:pPr>
            <a:r>
              <a:rPr lang="en" dirty="0"/>
              <a:t>e.g. membrane of a drum</a:t>
            </a:r>
            <a:endParaRPr dirty="0"/>
          </a:p>
        </p:txBody>
      </p:sp>
      <p:pic>
        <p:nvPicPr>
          <p:cNvPr id="376" name="Google Shape;376;p50"/>
          <p:cNvPicPr preferRelativeResize="0"/>
          <p:nvPr/>
        </p:nvPicPr>
        <p:blipFill>
          <a:blip r:embed="rId3">
            <a:alphaModFix/>
          </a:blip>
          <a:stretch>
            <a:fillRect/>
          </a:stretch>
        </p:blipFill>
        <p:spPr>
          <a:xfrm>
            <a:off x="482850" y="1495171"/>
            <a:ext cx="2546100" cy="2700600"/>
          </a:xfrm>
          <a:prstGeom prst="rect">
            <a:avLst/>
          </a:prstGeom>
          <a:noFill/>
          <a:ln>
            <a:noFill/>
          </a:ln>
        </p:spPr>
      </p:pic>
      <p:sp>
        <p:nvSpPr>
          <p:cNvPr id="377" name="Google Shape;377;p50"/>
          <p:cNvSpPr txBox="1"/>
          <p:nvPr/>
        </p:nvSpPr>
        <p:spPr>
          <a:xfrm>
            <a:off x="307800" y="4877700"/>
            <a:ext cx="5352900" cy="26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dirty="0">
                <a:solidFill>
                  <a:srgbClr val="3A3838"/>
                </a:solidFill>
              </a:rPr>
              <a:t>From: Pulkki, Karjalainen, Communication Acoustics: An Introduction to Speech, Audio and Psychoacoustics</a:t>
            </a:r>
            <a:endParaRPr sz="800" dirty="0">
              <a:solidFill>
                <a:srgbClr val="3A3838"/>
              </a:solidFill>
            </a:endParaRPr>
          </a:p>
        </p:txBody>
      </p:sp>
      <p:sp>
        <p:nvSpPr>
          <p:cNvPr id="9" name="Title 1">
            <a:extLst>
              <a:ext uri="{FF2B5EF4-FFF2-40B4-BE49-F238E27FC236}">
                <a16:creationId xmlns:a16="http://schemas.microsoft.com/office/drawing/2014/main" id="{C9D5F23B-74CC-474E-95B4-682B4075B8F1}"/>
              </a:ext>
            </a:extLst>
          </p:cNvPr>
          <p:cNvSpPr txBox="1">
            <a:spLocks/>
          </p:cNvSpPr>
          <p:nvPr/>
        </p:nvSpPr>
        <p:spPr>
          <a:xfrm>
            <a:off x="307800" y="683792"/>
            <a:ext cx="7886700" cy="484212"/>
          </a:xfrm>
          <a:prstGeom prst="rect">
            <a:avLst/>
          </a:prstGeom>
        </p:spPr>
        <p:txBody>
          <a:bodyPr vert="horz" lIns="68580" tIns="34290" rIns="68580" bIns="34290" rtlCol="0" anchor="t" anchorCtr="0">
            <a:noAutofit/>
          </a:bodyPr>
          <a:lstStyle>
            <a:lvl1pPr algn="l" defTabSz="914400" rtl="0" eaLnBrk="1" latinLnBrk="0" hangingPunct="1">
              <a:lnSpc>
                <a:spcPct val="90000"/>
              </a:lnSpc>
              <a:spcBef>
                <a:spcPct val="0"/>
              </a:spcBef>
              <a:buNone/>
              <a:defRPr sz="4000" b="1" i="0" kern="1200">
                <a:solidFill>
                  <a:srgbClr val="4E008E"/>
                </a:solidFill>
                <a:latin typeface="Arial" panose="020B0604020202020204" pitchFamily="34" charset="0"/>
                <a:ea typeface="+mj-ea"/>
                <a:cs typeface="Arial" panose="020B0604020202020204" pitchFamily="34" charset="0"/>
              </a:defRPr>
            </a:lvl1pPr>
          </a:lstStyle>
          <a:p>
            <a:r>
              <a:rPr lang="en" sz="3000" dirty="0"/>
              <a:t>Two-mass system</a:t>
            </a:r>
            <a:endParaRPr lang="en-US" sz="3000" dirty="0"/>
          </a:p>
        </p:txBody>
      </p:sp>
      <p:sp>
        <p:nvSpPr>
          <p:cNvPr id="2" name="Slide Number Placeholder 1">
            <a:extLst>
              <a:ext uri="{FF2B5EF4-FFF2-40B4-BE49-F238E27FC236}">
                <a16:creationId xmlns:a16="http://schemas.microsoft.com/office/drawing/2014/main" id="{0BA14057-B539-46C1-8584-6B1EBFEA72CD}"/>
              </a:ext>
            </a:extLst>
          </p:cNvPr>
          <p:cNvSpPr>
            <a:spLocks noGrp="1"/>
          </p:cNvSpPr>
          <p:nvPr>
            <p:ph type="sldNum" sz="quarter" idx="4"/>
          </p:nvPr>
        </p:nvSpPr>
        <p:spPr/>
        <p:txBody>
          <a:bodyPr/>
          <a:lstStyle/>
          <a:p>
            <a:fld id="{3F14EC2F-B4C8-4C28-9887-3A3EB3168110}" type="slidenum">
              <a:rPr lang="en-US" smtClean="0"/>
              <a:t>9</a:t>
            </a:fld>
            <a:endParaRPr lang="en-US"/>
          </a:p>
        </p:txBody>
      </p:sp>
    </p:spTree>
    <p:extLst>
      <p:ext uri="{BB962C8B-B14F-4D97-AF65-F5344CB8AC3E}">
        <p14:creationId xmlns:p14="http://schemas.microsoft.com/office/powerpoint/2010/main" val="3985918745"/>
      </p:ext>
    </p:extLst>
  </p:cSld>
  <p:clrMapOvr>
    <a:masterClrMapping/>
  </p:clrMapOvr>
</p:sld>
</file>

<file path=ppt/theme/theme1.xml><?xml version="1.0" encoding="utf-8"?>
<a:theme xmlns:a="http://schemas.openxmlformats.org/drawingml/2006/main" name="Theme_course">
  <a:themeElements>
    <a:clrScheme name="TUNI-teema-pp">
      <a:dk1>
        <a:srgbClr val="000000"/>
      </a:dk1>
      <a:lt1>
        <a:srgbClr val="FFFFFF"/>
      </a:lt1>
      <a:dk2>
        <a:srgbClr val="4E008E"/>
      </a:dk2>
      <a:lt2>
        <a:srgbClr val="FFFFFF"/>
      </a:lt2>
      <a:accent1>
        <a:srgbClr val="4E008E"/>
      </a:accent1>
      <a:accent2>
        <a:srgbClr val="38B399"/>
      </a:accent2>
      <a:accent3>
        <a:srgbClr val="FFE349"/>
      </a:accent3>
      <a:accent4>
        <a:srgbClr val="CF286F"/>
      </a:accent4>
      <a:accent5>
        <a:srgbClr val="000000"/>
      </a:accent5>
      <a:accent6>
        <a:srgbClr val="79C0EB"/>
      </a:accent6>
      <a:hlink>
        <a:srgbClr val="0041BE"/>
      </a:hlink>
      <a:folHlink>
        <a:srgbClr val="CF28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_course" id="{829B6849-A072-4752-B066-55065C059302}" vid="{A317E24B-D442-4EE8-B116-23A33F839F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3155</Words>
  <Application>Microsoft Office PowerPoint</Application>
  <PresentationFormat>On-screen Show (16:9)</PresentationFormat>
  <Paragraphs>427</Paragraphs>
  <Slides>52</Slides>
  <Notes>30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Cambria Math</vt:lpstr>
      <vt:lpstr>Courier New</vt:lpstr>
      <vt:lpstr>Theme_course</vt:lpstr>
      <vt:lpstr>Acoustics</vt:lpstr>
      <vt:lpstr>Vibrating systems</vt:lpstr>
      <vt:lpstr>Oscillation</vt:lpstr>
      <vt:lpstr>A simple vibrating system</vt:lpstr>
      <vt:lpstr>Free oscillation </vt:lpstr>
      <vt:lpstr>Frequency of free oscillation</vt:lpstr>
      <vt:lpstr>Simple harmonic motion (SHM)</vt:lpstr>
      <vt:lpstr>PowerPoint Presentation</vt:lpstr>
      <vt:lpstr>PowerPoint Presentation</vt:lpstr>
      <vt:lpstr>Vibrating objects</vt:lpstr>
      <vt:lpstr>PowerPoint Presentation</vt:lpstr>
      <vt:lpstr>Vibration in musical instruments</vt:lpstr>
      <vt:lpstr>Vibration in musical instruments</vt:lpstr>
      <vt:lpstr>Vibration in musical instruments</vt:lpstr>
      <vt:lpstr>Vibration in musical instruments</vt:lpstr>
      <vt:lpstr>Sympathetic vibration</vt:lpstr>
      <vt:lpstr>In which medium sound travels the fastest?</vt:lpstr>
      <vt:lpstr>Waves</vt:lpstr>
      <vt:lpstr>Progressing waves</vt:lpstr>
      <vt:lpstr>Properties of waves</vt:lpstr>
      <vt:lpstr>Propagation</vt:lpstr>
      <vt:lpstr>Doppler effect</vt:lpstr>
      <vt:lpstr>Doppler effect</vt:lpstr>
      <vt:lpstr>Doppler effect</vt:lpstr>
      <vt:lpstr>Reflection, refraction, diffraction</vt:lpstr>
      <vt:lpstr>Resonance</vt:lpstr>
      <vt:lpstr>Resonance </vt:lpstr>
      <vt:lpstr>Partials, harmonics, overtones</vt:lpstr>
      <vt:lpstr>Timbre</vt:lpstr>
      <vt:lpstr>Partials, harmonics, overtones</vt:lpstr>
      <vt:lpstr>In Musical Instruments</vt:lpstr>
      <vt:lpstr>Factors that affect the natural frequency</vt:lpstr>
      <vt:lpstr>Thinking break (2 min)</vt:lpstr>
      <vt:lpstr>Acoustic measures and quantities</vt:lpstr>
      <vt:lpstr>Sound level</vt:lpstr>
      <vt:lpstr>Amplitude and sound levels</vt:lpstr>
      <vt:lpstr>Sound Intensity Level</vt:lpstr>
      <vt:lpstr>Sound Pressure Level</vt:lpstr>
      <vt:lpstr>Loudness</vt:lpstr>
      <vt:lpstr>Root Mean Square</vt:lpstr>
      <vt:lpstr>Multiple sound sources</vt:lpstr>
      <vt:lpstr>Multiple sound sources</vt:lpstr>
      <vt:lpstr>Room acoustics</vt:lpstr>
      <vt:lpstr>Sound propagation</vt:lpstr>
      <vt:lpstr>Room impulse response (RIR)</vt:lpstr>
      <vt:lpstr>Measurement of room impulse response</vt:lpstr>
      <vt:lpstr>Direct, early and reverberant sound</vt:lpstr>
      <vt:lpstr>Reverberation</vt:lpstr>
      <vt:lpstr>Reverberation time</vt:lpstr>
      <vt:lpstr>Reverberation time </vt:lpstr>
      <vt:lpstr>Summary </vt:lpstr>
      <vt:lpstr>Extra 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Acoustics</dc:title>
  <dc:creator>Irene Martin Morato (TAU)</dc:creator>
  <cp:lastModifiedBy>Irene Martin Morato (TAU)</cp:lastModifiedBy>
  <cp:revision>23</cp:revision>
  <dcterms:created xsi:type="dcterms:W3CDTF">2022-07-27T12:36:11Z</dcterms:created>
  <dcterms:modified xsi:type="dcterms:W3CDTF">2023-10-26T06:44:04Z</dcterms:modified>
</cp:coreProperties>
</file>